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6" r:id="rId1"/>
  </p:sldMasterIdLst>
  <p:sldIdLst>
    <p:sldId id="256" r:id="rId2"/>
    <p:sldId id="257" r:id="rId3"/>
    <p:sldId id="258" r:id="rId4"/>
    <p:sldId id="259" r:id="rId5"/>
    <p:sldId id="260" r:id="rId6"/>
    <p:sldId id="276" r:id="rId7"/>
    <p:sldId id="261" r:id="rId8"/>
    <p:sldId id="280" r:id="rId9"/>
    <p:sldId id="262" r:id="rId10"/>
    <p:sldId id="264" r:id="rId11"/>
    <p:sldId id="265" r:id="rId12"/>
    <p:sldId id="263" r:id="rId13"/>
    <p:sldId id="266" r:id="rId14"/>
    <p:sldId id="267" r:id="rId15"/>
    <p:sldId id="277" r:id="rId16"/>
    <p:sldId id="278" r:id="rId17"/>
    <p:sldId id="273" r:id="rId18"/>
    <p:sldId id="274" r:id="rId19"/>
    <p:sldId id="275"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D41BC58C-2D33-4CAD-A54D-8A9FEFD4F4E3}">
          <p14:sldIdLst>
            <p14:sldId id="256"/>
            <p14:sldId id="257"/>
            <p14:sldId id="258"/>
            <p14:sldId id="259"/>
            <p14:sldId id="260"/>
            <p14:sldId id="276"/>
            <p14:sldId id="261"/>
            <p14:sldId id="280"/>
            <p14:sldId id="262"/>
            <p14:sldId id="264"/>
            <p14:sldId id="265"/>
            <p14:sldId id="263"/>
            <p14:sldId id="266"/>
            <p14:sldId id="267"/>
            <p14:sldId id="277"/>
            <p14:sldId id="278"/>
            <p14:sldId id="273"/>
            <p14:sldId id="274"/>
            <p14:sldId id="27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LOK DEWANGAN" initials="TD" lastIdx="3" clrIdx="0">
    <p:extLst>
      <p:ext uri="{19B8F6BF-5375-455C-9EA6-DF929625EA0E}">
        <p15:presenceInfo xmlns:p15="http://schemas.microsoft.com/office/powerpoint/2012/main" userId="08f157c099d7811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21"/>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05" autoAdjust="0"/>
    <p:restoredTop sz="94720" autoAdjust="0"/>
  </p:normalViewPr>
  <p:slideViewPr>
    <p:cSldViewPr>
      <p:cViewPr varScale="1">
        <p:scale>
          <a:sx n="69" d="100"/>
          <a:sy n="69" d="100"/>
        </p:scale>
        <p:origin x="1982"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71316" cy="6874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A4B0BE0-22BD-4370-BBAD-016B882591EF}" type="datetimeFigureOut">
              <a:rPr lang="en-US" smtClean="0"/>
              <a:pPr/>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9487F-82EE-4591-8B59-E162D7050664}" type="slidenum">
              <a:rPr lang="en-US" smtClean="0"/>
              <a:pPr/>
              <a:t>‹#›</a:t>
            </a:fld>
            <a:endParaRPr lang="en-US"/>
          </a:p>
        </p:txBody>
      </p:sp>
    </p:spTree>
    <p:extLst>
      <p:ext uri="{BB962C8B-B14F-4D97-AF65-F5344CB8AC3E}">
        <p14:creationId xmlns:p14="http://schemas.microsoft.com/office/powerpoint/2010/main" val="695367652"/>
      </p:ext>
    </p:extLst>
  </p:cSld>
  <p:clrMapOvr>
    <a:masterClrMapping/>
  </p:clrMapOvr>
  <mc:AlternateContent xmlns:mc="http://schemas.openxmlformats.org/markup-compatibility/2006" xmlns:p14="http://schemas.microsoft.com/office/powerpoint/2010/main">
    <mc:Choice Requires="p14">
      <p:transition p14:dur="10" advClick="0">
        <p:push dir="u"/>
      </p:transition>
    </mc:Choice>
    <mc:Fallback xmlns="">
      <p:transition advClick="0">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4B0BE0-22BD-4370-BBAD-016B882591EF}" type="datetimeFigureOut">
              <a:rPr lang="en-US" smtClean="0"/>
              <a:pPr/>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9487F-82EE-4591-8B59-E162D7050664}" type="slidenum">
              <a:rPr lang="en-US" smtClean="0"/>
              <a:pPr/>
              <a:t>‹#›</a:t>
            </a:fld>
            <a:endParaRPr lang="en-US"/>
          </a:p>
        </p:txBody>
      </p:sp>
    </p:spTree>
    <p:extLst>
      <p:ext uri="{BB962C8B-B14F-4D97-AF65-F5344CB8AC3E}">
        <p14:creationId xmlns:p14="http://schemas.microsoft.com/office/powerpoint/2010/main" val="3578700201"/>
      </p:ext>
    </p:extLst>
  </p:cSld>
  <p:clrMapOvr>
    <a:masterClrMapping/>
  </p:clrMapOvr>
  <mc:AlternateContent xmlns:mc="http://schemas.openxmlformats.org/markup-compatibility/2006" xmlns:p14="http://schemas.microsoft.com/office/powerpoint/2010/main">
    <mc:Choice Requires="p14">
      <p:transition p14:dur="10" advClick="0">
        <p:push dir="u"/>
      </p:transition>
    </mc:Choice>
    <mc:Fallback xmlns="">
      <p:transition advClick="0">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4B0BE0-22BD-4370-BBAD-016B882591EF}" type="datetimeFigureOut">
              <a:rPr lang="en-US" smtClean="0"/>
              <a:pPr/>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9487F-82EE-4591-8B59-E162D7050664}"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68801703"/>
      </p:ext>
    </p:extLst>
  </p:cSld>
  <p:clrMapOvr>
    <a:masterClrMapping/>
  </p:clrMapOvr>
  <mc:AlternateContent xmlns:mc="http://schemas.openxmlformats.org/markup-compatibility/2006" xmlns:p14="http://schemas.microsoft.com/office/powerpoint/2010/main">
    <mc:Choice Requires="p14">
      <p:transition p14:dur="10" advClick="0">
        <p:push dir="u"/>
      </p:transition>
    </mc:Choice>
    <mc:Fallback xmlns="">
      <p:transition advClick="0">
        <p:push dir="u"/>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4B0BE0-22BD-4370-BBAD-016B882591EF}" type="datetimeFigureOut">
              <a:rPr lang="en-US" smtClean="0"/>
              <a:pPr/>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9487F-82EE-4591-8B59-E162D7050664}" type="slidenum">
              <a:rPr lang="en-US" smtClean="0"/>
              <a:pPr/>
              <a:t>‹#›</a:t>
            </a:fld>
            <a:endParaRPr lang="en-US"/>
          </a:p>
        </p:txBody>
      </p:sp>
    </p:spTree>
    <p:extLst>
      <p:ext uri="{BB962C8B-B14F-4D97-AF65-F5344CB8AC3E}">
        <p14:creationId xmlns:p14="http://schemas.microsoft.com/office/powerpoint/2010/main" val="3836041544"/>
      </p:ext>
    </p:extLst>
  </p:cSld>
  <p:clrMapOvr>
    <a:masterClrMapping/>
  </p:clrMapOvr>
  <mc:AlternateContent xmlns:mc="http://schemas.openxmlformats.org/markup-compatibility/2006" xmlns:p14="http://schemas.microsoft.com/office/powerpoint/2010/main">
    <mc:Choice Requires="p14">
      <p:transition p14:dur="10" advClick="0">
        <p:push dir="u"/>
      </p:transition>
    </mc:Choice>
    <mc:Fallback xmlns="">
      <p:transition advClick="0">
        <p:push dir="u"/>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4B0BE0-22BD-4370-BBAD-016B882591EF}" type="datetimeFigureOut">
              <a:rPr lang="en-US" smtClean="0"/>
              <a:pPr/>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9487F-82EE-4591-8B59-E162D7050664}"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46266937"/>
      </p:ext>
    </p:extLst>
  </p:cSld>
  <p:clrMapOvr>
    <a:masterClrMapping/>
  </p:clrMapOvr>
  <mc:AlternateContent xmlns:mc="http://schemas.openxmlformats.org/markup-compatibility/2006" xmlns:p14="http://schemas.microsoft.com/office/powerpoint/2010/main">
    <mc:Choice Requires="p14">
      <p:transition p14:dur="10" advClick="0">
        <p:push dir="u"/>
      </p:transition>
    </mc:Choice>
    <mc:Fallback xmlns="">
      <p:transition advClick="0">
        <p:push dir="u"/>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4B0BE0-22BD-4370-BBAD-016B882591EF}" type="datetimeFigureOut">
              <a:rPr lang="en-US" smtClean="0"/>
              <a:pPr/>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9487F-82EE-4591-8B59-E162D7050664}" type="slidenum">
              <a:rPr lang="en-US" smtClean="0"/>
              <a:pPr/>
              <a:t>‹#›</a:t>
            </a:fld>
            <a:endParaRPr lang="en-US"/>
          </a:p>
        </p:txBody>
      </p:sp>
    </p:spTree>
    <p:extLst>
      <p:ext uri="{BB962C8B-B14F-4D97-AF65-F5344CB8AC3E}">
        <p14:creationId xmlns:p14="http://schemas.microsoft.com/office/powerpoint/2010/main" val="2358074786"/>
      </p:ext>
    </p:extLst>
  </p:cSld>
  <p:clrMapOvr>
    <a:masterClrMapping/>
  </p:clrMapOvr>
  <mc:AlternateContent xmlns:mc="http://schemas.openxmlformats.org/markup-compatibility/2006" xmlns:p14="http://schemas.microsoft.com/office/powerpoint/2010/main">
    <mc:Choice Requires="p14">
      <p:transition p14:dur="10" advClick="0">
        <p:push dir="u"/>
      </p:transition>
    </mc:Choice>
    <mc:Fallback xmlns="">
      <p:transition advClick="0">
        <p:push dir="u"/>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4B0BE0-22BD-4370-BBAD-016B882591EF}" type="datetimeFigureOut">
              <a:rPr lang="en-US" smtClean="0"/>
              <a:pPr/>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9487F-82EE-4591-8B59-E162D7050664}" type="slidenum">
              <a:rPr lang="en-US" smtClean="0"/>
              <a:pPr/>
              <a:t>‹#›</a:t>
            </a:fld>
            <a:endParaRPr lang="en-US"/>
          </a:p>
        </p:txBody>
      </p:sp>
    </p:spTree>
    <p:extLst>
      <p:ext uri="{BB962C8B-B14F-4D97-AF65-F5344CB8AC3E}">
        <p14:creationId xmlns:p14="http://schemas.microsoft.com/office/powerpoint/2010/main" val="1088306822"/>
      </p:ext>
    </p:extLst>
  </p:cSld>
  <p:clrMapOvr>
    <a:masterClrMapping/>
  </p:clrMapOvr>
  <mc:AlternateContent xmlns:mc="http://schemas.openxmlformats.org/markup-compatibility/2006" xmlns:p14="http://schemas.microsoft.com/office/powerpoint/2010/main">
    <mc:Choice Requires="p14">
      <p:transition p14:dur="10" advClick="0">
        <p:push dir="u"/>
      </p:transition>
    </mc:Choice>
    <mc:Fallback xmlns="">
      <p:transition advClick="0">
        <p:push dir="u"/>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4B0BE0-22BD-4370-BBAD-016B882591EF}" type="datetimeFigureOut">
              <a:rPr lang="en-US" smtClean="0"/>
              <a:pPr/>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9487F-82EE-4591-8B59-E162D7050664}" type="slidenum">
              <a:rPr lang="en-US" smtClean="0"/>
              <a:pPr/>
              <a:t>‹#›</a:t>
            </a:fld>
            <a:endParaRPr lang="en-US"/>
          </a:p>
        </p:txBody>
      </p:sp>
    </p:spTree>
    <p:extLst>
      <p:ext uri="{BB962C8B-B14F-4D97-AF65-F5344CB8AC3E}">
        <p14:creationId xmlns:p14="http://schemas.microsoft.com/office/powerpoint/2010/main" val="503494829"/>
      </p:ext>
    </p:extLst>
  </p:cSld>
  <p:clrMapOvr>
    <a:masterClrMapping/>
  </p:clrMapOvr>
  <mc:AlternateContent xmlns:mc="http://schemas.openxmlformats.org/markup-compatibility/2006" xmlns:p14="http://schemas.microsoft.com/office/powerpoint/2010/main">
    <mc:Choice Requires="p14">
      <p:transition p14:dur="10" advClick="0">
        <p:push dir="u"/>
      </p:transition>
    </mc:Choice>
    <mc:Fallback xmlns="">
      <p:transition advClick="0">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4B0BE0-22BD-4370-BBAD-016B882591EF}" type="datetimeFigureOut">
              <a:rPr lang="en-US" smtClean="0"/>
              <a:pPr/>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9487F-82EE-4591-8B59-E162D7050664}" type="slidenum">
              <a:rPr lang="en-US" smtClean="0"/>
              <a:pPr/>
              <a:t>‹#›</a:t>
            </a:fld>
            <a:endParaRPr lang="en-US"/>
          </a:p>
        </p:txBody>
      </p:sp>
    </p:spTree>
    <p:extLst>
      <p:ext uri="{BB962C8B-B14F-4D97-AF65-F5344CB8AC3E}">
        <p14:creationId xmlns:p14="http://schemas.microsoft.com/office/powerpoint/2010/main" val="3311884140"/>
      </p:ext>
    </p:extLst>
  </p:cSld>
  <p:clrMapOvr>
    <a:masterClrMapping/>
  </p:clrMapOvr>
  <mc:AlternateContent xmlns:mc="http://schemas.openxmlformats.org/markup-compatibility/2006" xmlns:p14="http://schemas.microsoft.com/office/powerpoint/2010/main">
    <mc:Choice Requires="p14">
      <p:transition p14:dur="10" advClick="0">
        <p:push dir="u"/>
      </p:transition>
    </mc:Choice>
    <mc:Fallback xmlns="">
      <p:transition advClick="0">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4B0BE0-22BD-4370-BBAD-016B882591EF}" type="datetimeFigureOut">
              <a:rPr lang="en-US" smtClean="0"/>
              <a:pPr/>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9487F-82EE-4591-8B59-E162D7050664}" type="slidenum">
              <a:rPr lang="en-US" smtClean="0"/>
              <a:pPr/>
              <a:t>‹#›</a:t>
            </a:fld>
            <a:endParaRPr lang="en-US"/>
          </a:p>
        </p:txBody>
      </p:sp>
    </p:spTree>
    <p:extLst>
      <p:ext uri="{BB962C8B-B14F-4D97-AF65-F5344CB8AC3E}">
        <p14:creationId xmlns:p14="http://schemas.microsoft.com/office/powerpoint/2010/main" val="792545571"/>
      </p:ext>
    </p:extLst>
  </p:cSld>
  <p:clrMapOvr>
    <a:masterClrMapping/>
  </p:clrMapOvr>
  <mc:AlternateContent xmlns:mc="http://schemas.openxmlformats.org/markup-compatibility/2006" xmlns:p14="http://schemas.microsoft.com/office/powerpoint/2010/main">
    <mc:Choice Requires="p14">
      <p:transition p14:dur="10" advClick="0">
        <p:push dir="u"/>
      </p:transition>
    </mc:Choice>
    <mc:Fallback xmlns="">
      <p:transition advClick="0">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4B0BE0-22BD-4370-BBAD-016B882591EF}" type="datetimeFigureOut">
              <a:rPr lang="en-US" smtClean="0"/>
              <a:pPr/>
              <a:t>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79487F-82EE-4591-8B59-E162D7050664}" type="slidenum">
              <a:rPr lang="en-US" smtClean="0"/>
              <a:pPr/>
              <a:t>‹#›</a:t>
            </a:fld>
            <a:endParaRPr lang="en-US"/>
          </a:p>
        </p:txBody>
      </p:sp>
    </p:spTree>
    <p:extLst>
      <p:ext uri="{BB962C8B-B14F-4D97-AF65-F5344CB8AC3E}">
        <p14:creationId xmlns:p14="http://schemas.microsoft.com/office/powerpoint/2010/main" val="4265003187"/>
      </p:ext>
    </p:extLst>
  </p:cSld>
  <p:clrMapOvr>
    <a:masterClrMapping/>
  </p:clrMapOvr>
  <mc:AlternateContent xmlns:mc="http://schemas.openxmlformats.org/markup-compatibility/2006" xmlns:p14="http://schemas.microsoft.com/office/powerpoint/2010/main">
    <mc:Choice Requires="p14">
      <p:transition p14:dur="10" advClick="0">
        <p:push dir="u"/>
      </p:transition>
    </mc:Choice>
    <mc:Fallback xmlns="">
      <p:transition advClick="0">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4B0BE0-22BD-4370-BBAD-016B882591EF}" type="datetimeFigureOut">
              <a:rPr lang="en-US" smtClean="0"/>
              <a:pPr/>
              <a:t>2/27/2023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79487F-82EE-4591-8B59-E162D7050664}" type="slidenum">
              <a:rPr lang="en-US" smtClean="0"/>
              <a:pPr/>
              <a:t>‹#›</a:t>
            </a:fld>
            <a:endParaRPr lang="en-US"/>
          </a:p>
        </p:txBody>
      </p:sp>
    </p:spTree>
    <p:extLst>
      <p:ext uri="{BB962C8B-B14F-4D97-AF65-F5344CB8AC3E}">
        <p14:creationId xmlns:p14="http://schemas.microsoft.com/office/powerpoint/2010/main" val="716758297"/>
      </p:ext>
    </p:extLst>
  </p:cSld>
  <p:clrMapOvr>
    <a:masterClrMapping/>
  </p:clrMapOvr>
  <mc:AlternateContent xmlns:mc="http://schemas.openxmlformats.org/markup-compatibility/2006" xmlns:p14="http://schemas.microsoft.com/office/powerpoint/2010/main">
    <mc:Choice Requires="p14">
      <p:transition p14:dur="10" advClick="0">
        <p:push dir="u"/>
      </p:transition>
    </mc:Choice>
    <mc:Fallback xmlns="">
      <p:transition advClick="0">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4B0BE0-22BD-4370-BBAD-016B882591EF}" type="datetimeFigureOut">
              <a:rPr lang="en-US" smtClean="0"/>
              <a:pPr/>
              <a:t>2/27/2023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79487F-82EE-4591-8B59-E162D7050664}" type="slidenum">
              <a:rPr lang="en-US" smtClean="0"/>
              <a:pPr/>
              <a:t>‹#›</a:t>
            </a:fld>
            <a:endParaRPr lang="en-US"/>
          </a:p>
        </p:txBody>
      </p:sp>
    </p:spTree>
    <p:extLst>
      <p:ext uri="{BB962C8B-B14F-4D97-AF65-F5344CB8AC3E}">
        <p14:creationId xmlns:p14="http://schemas.microsoft.com/office/powerpoint/2010/main" val="933913519"/>
      </p:ext>
    </p:extLst>
  </p:cSld>
  <p:clrMapOvr>
    <a:masterClrMapping/>
  </p:clrMapOvr>
  <mc:AlternateContent xmlns:mc="http://schemas.openxmlformats.org/markup-compatibility/2006" xmlns:p14="http://schemas.microsoft.com/office/powerpoint/2010/main">
    <mc:Choice Requires="p14">
      <p:transition p14:dur="10" advClick="0">
        <p:push dir="u"/>
      </p:transition>
    </mc:Choice>
    <mc:Fallback xmlns="">
      <p:transition advClick="0">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4B0BE0-22BD-4370-BBAD-016B882591EF}" type="datetimeFigureOut">
              <a:rPr lang="en-US" smtClean="0"/>
              <a:pPr/>
              <a:t>2/27/2023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79487F-82EE-4591-8B59-E162D7050664}" type="slidenum">
              <a:rPr lang="en-US" smtClean="0"/>
              <a:pPr/>
              <a:t>‹#›</a:t>
            </a:fld>
            <a:endParaRPr lang="en-US"/>
          </a:p>
        </p:txBody>
      </p:sp>
    </p:spTree>
    <p:extLst>
      <p:ext uri="{BB962C8B-B14F-4D97-AF65-F5344CB8AC3E}">
        <p14:creationId xmlns:p14="http://schemas.microsoft.com/office/powerpoint/2010/main" val="4193860852"/>
      </p:ext>
    </p:extLst>
  </p:cSld>
  <p:clrMapOvr>
    <a:masterClrMapping/>
  </p:clrMapOvr>
  <mc:AlternateContent xmlns:mc="http://schemas.openxmlformats.org/markup-compatibility/2006" xmlns:p14="http://schemas.microsoft.com/office/powerpoint/2010/main">
    <mc:Choice Requires="p14">
      <p:transition p14:dur="10" advClick="0">
        <p:push dir="u"/>
      </p:transition>
    </mc:Choice>
    <mc:Fallback xmlns="">
      <p:transition advClick="0">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A4B0BE0-22BD-4370-BBAD-016B882591EF}" type="datetimeFigureOut">
              <a:rPr lang="en-US" smtClean="0"/>
              <a:pPr/>
              <a:t>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79487F-82EE-4591-8B59-E162D7050664}" type="slidenum">
              <a:rPr lang="en-US" smtClean="0"/>
              <a:pPr/>
              <a:t>‹#›</a:t>
            </a:fld>
            <a:endParaRPr lang="en-US"/>
          </a:p>
        </p:txBody>
      </p:sp>
    </p:spTree>
    <p:extLst>
      <p:ext uri="{BB962C8B-B14F-4D97-AF65-F5344CB8AC3E}">
        <p14:creationId xmlns:p14="http://schemas.microsoft.com/office/powerpoint/2010/main" val="7617369"/>
      </p:ext>
    </p:extLst>
  </p:cSld>
  <p:clrMapOvr>
    <a:masterClrMapping/>
  </p:clrMapOvr>
  <mc:AlternateContent xmlns:mc="http://schemas.openxmlformats.org/markup-compatibility/2006" xmlns:p14="http://schemas.microsoft.com/office/powerpoint/2010/main">
    <mc:Choice Requires="p14">
      <p:transition p14:dur="10" advClick="0">
        <p:push dir="u"/>
      </p:transition>
    </mc:Choice>
    <mc:Fallback xmlns="">
      <p:transition advClick="0">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4B0BE0-22BD-4370-BBAD-016B882591EF}" type="datetimeFigureOut">
              <a:rPr lang="en-US" smtClean="0"/>
              <a:pPr/>
              <a:t>2/27/2023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79487F-82EE-4591-8B59-E162D7050664}" type="slidenum">
              <a:rPr lang="en-US" smtClean="0"/>
              <a:pPr/>
              <a:t>‹#›</a:t>
            </a:fld>
            <a:endParaRPr lang="en-US"/>
          </a:p>
        </p:txBody>
      </p:sp>
    </p:spTree>
    <p:extLst>
      <p:ext uri="{BB962C8B-B14F-4D97-AF65-F5344CB8AC3E}">
        <p14:creationId xmlns:p14="http://schemas.microsoft.com/office/powerpoint/2010/main" val="572155077"/>
      </p:ext>
    </p:extLst>
  </p:cSld>
  <p:clrMapOvr>
    <a:masterClrMapping/>
  </p:clrMapOvr>
  <mc:AlternateContent xmlns:mc="http://schemas.openxmlformats.org/markup-compatibility/2006" xmlns:p14="http://schemas.microsoft.com/office/powerpoint/2010/main">
    <mc:Choice Requires="p14">
      <p:transition p14:dur="10" advClick="0">
        <p:push dir="u"/>
      </p:transition>
    </mc:Choice>
    <mc:Fallback xmlns="">
      <p:transition advClick="0">
        <p:push dir="u"/>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71317" cy="6874935"/>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A4B0BE0-22BD-4370-BBAD-016B882591EF}" type="datetimeFigureOut">
              <a:rPr lang="en-US" smtClean="0"/>
              <a:pPr/>
              <a:t>2/27/2023</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1479487F-82EE-4591-8B59-E162D7050664}" type="slidenum">
              <a:rPr lang="en-US" smtClean="0"/>
              <a:pPr/>
              <a:t>‹#›</a:t>
            </a:fld>
            <a:endParaRPr lang="en-US"/>
          </a:p>
        </p:txBody>
      </p:sp>
    </p:spTree>
    <p:extLst>
      <p:ext uri="{BB962C8B-B14F-4D97-AF65-F5344CB8AC3E}">
        <p14:creationId xmlns:p14="http://schemas.microsoft.com/office/powerpoint/2010/main" val="3826256792"/>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Lst>
  <mc:AlternateContent xmlns:mc="http://schemas.openxmlformats.org/markup-compatibility/2006" xmlns:p14="http://schemas.microsoft.com/office/powerpoint/2010/main">
    <mc:Choice Requires="p14">
      <p:transition p14:dur="10" advClick="0">
        <p:push dir="u"/>
      </p:transition>
    </mc:Choice>
    <mc:Fallback xmlns="">
      <p:transition advClick="0">
        <p:push dir="u"/>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285728"/>
            <a:ext cx="7851648" cy="2114528"/>
          </a:xfrm>
        </p:spPr>
        <p:txBody>
          <a:bodyPr>
            <a:noAutofit/>
          </a:bodyPr>
          <a:lstStyle/>
          <a:p>
            <a:pPr algn="ctr"/>
            <a:r>
              <a:rPr lang="en-US" sz="2400" b="1" dirty="0">
                <a:solidFill>
                  <a:srgbClr val="C00000"/>
                </a:solidFill>
                <a:latin typeface="Times New Roman" panose="02020603050405020304" pitchFamily="18" charset="0"/>
                <a:cs typeface="Times New Roman" panose="02020603050405020304" pitchFamily="18" charset="0"/>
              </a:rPr>
              <a:t>GURU GHASIDAS VISHWAVIDYALAYA BILASPUR (C.G)</a:t>
            </a:r>
            <a:br>
              <a:rPr lang="en-US" sz="2400" b="1" dirty="0">
                <a:solidFill>
                  <a:srgbClr val="C00000"/>
                </a:solidFill>
                <a:latin typeface="Times New Roman" panose="02020603050405020304" pitchFamily="18" charset="0"/>
                <a:cs typeface="Times New Roman" panose="02020603050405020304" pitchFamily="18" charset="0"/>
              </a:rPr>
            </a:br>
            <a:r>
              <a:rPr lang="en-US" sz="2400" b="1" dirty="0">
                <a:solidFill>
                  <a:srgbClr val="C00000"/>
                </a:solidFill>
                <a:latin typeface="Times New Roman" panose="02020603050405020304" pitchFamily="18" charset="0"/>
                <a:cs typeface="Times New Roman" panose="02020603050405020304" pitchFamily="18" charset="0"/>
              </a:rPr>
              <a:t>(A CENTRAL UNIVERSITY)</a:t>
            </a:r>
            <a:br>
              <a:rPr lang="en-US" sz="2400" dirty="0">
                <a:solidFill>
                  <a:srgbClr val="C00000"/>
                </a:solidFill>
                <a:latin typeface="Times New Roman" panose="02020603050405020304" pitchFamily="18" charset="0"/>
                <a:cs typeface="Times New Roman" panose="02020603050405020304" pitchFamily="18" charset="0"/>
              </a:rPr>
            </a:br>
            <a:r>
              <a:rPr lang="en-US" sz="2400" dirty="0">
                <a:solidFill>
                  <a:schemeClr val="accent6">
                    <a:lumMod val="50000"/>
                  </a:schemeClr>
                </a:solidFill>
              </a:rPr>
              <a:t>Dept. of Computer Science And Information Technology (CSIT)</a:t>
            </a:r>
            <a:br>
              <a:rPr lang="en-US" sz="2400" dirty="0">
                <a:solidFill>
                  <a:schemeClr val="accent6">
                    <a:lumMod val="50000"/>
                  </a:schemeClr>
                </a:solidFill>
              </a:rPr>
            </a:br>
            <a:endParaRPr lang="en-US" sz="2400" dirty="0">
              <a:solidFill>
                <a:schemeClr val="accent6">
                  <a:lumMod val="50000"/>
                </a:schemeClr>
              </a:solidFill>
            </a:endParaRPr>
          </a:p>
        </p:txBody>
      </p:sp>
      <p:sp>
        <p:nvSpPr>
          <p:cNvPr id="3" name="Subtitle 2"/>
          <p:cNvSpPr>
            <a:spLocks noGrp="1"/>
          </p:cNvSpPr>
          <p:nvPr>
            <p:ph type="subTitle" idx="1"/>
          </p:nvPr>
        </p:nvSpPr>
        <p:spPr>
          <a:xfrm>
            <a:off x="596539" y="4819672"/>
            <a:ext cx="3690966" cy="1752600"/>
          </a:xfrm>
        </p:spPr>
        <p:txBody>
          <a:bodyPr>
            <a:normAutofit/>
          </a:bodyPr>
          <a:lstStyle/>
          <a:p>
            <a:pPr algn="ctr"/>
            <a:r>
              <a:rPr lang="en-IN" sz="2400" b="1" dirty="0">
                <a:solidFill>
                  <a:srgbClr val="C00000"/>
                </a:solidFill>
              </a:rPr>
              <a:t>GUIDED BY </a:t>
            </a:r>
          </a:p>
          <a:p>
            <a:pPr algn="ctr"/>
            <a:r>
              <a:rPr lang="en-IN" sz="2400" b="1" dirty="0">
                <a:solidFill>
                  <a:srgbClr val="002060"/>
                </a:solidFill>
              </a:rPr>
              <a:t>MR. VIKAS PANDEY SIR</a:t>
            </a:r>
          </a:p>
          <a:p>
            <a:pPr algn="ctr"/>
            <a:r>
              <a:rPr lang="en-IN" sz="2400" b="1" dirty="0">
                <a:solidFill>
                  <a:srgbClr val="002060"/>
                </a:solidFill>
              </a:rPr>
              <a:t>(ASSISTANT PROFESSOR)</a:t>
            </a:r>
          </a:p>
        </p:txBody>
      </p:sp>
      <p:pic>
        <p:nvPicPr>
          <p:cNvPr id="4" name="Picture 3">
            <a:extLst>
              <a:ext uri="{FF2B5EF4-FFF2-40B4-BE49-F238E27FC236}">
                <a16:creationId xmlns:a16="http://schemas.microsoft.com/office/drawing/2014/main" id="{25E782D8-16A4-4C27-9F72-994CB1353958}"/>
              </a:ext>
            </a:extLst>
          </p:cNvPr>
          <p:cNvPicPr>
            <a:picLocks noChangeAspect="1"/>
          </p:cNvPicPr>
          <p:nvPr/>
        </p:nvPicPr>
        <p:blipFill>
          <a:blip r:embed="rId2"/>
          <a:stretch>
            <a:fillRect/>
          </a:stretch>
        </p:blipFill>
        <p:spPr>
          <a:xfrm>
            <a:off x="3733800" y="2024985"/>
            <a:ext cx="1463167" cy="1420491"/>
          </a:xfrm>
          <a:prstGeom prst="rect">
            <a:avLst/>
          </a:prstGeom>
        </p:spPr>
      </p:pic>
      <p:sp>
        <p:nvSpPr>
          <p:cNvPr id="5" name="Rectangle 4"/>
          <p:cNvSpPr/>
          <p:nvPr/>
        </p:nvSpPr>
        <p:spPr>
          <a:xfrm>
            <a:off x="785786" y="3559734"/>
            <a:ext cx="7643866" cy="923330"/>
          </a:xfrm>
          <a:prstGeom prst="rect">
            <a:avLst/>
          </a:prstGeom>
        </p:spPr>
        <p:txBody>
          <a:bodyPr wrap="square">
            <a:spAutoFit/>
          </a:bodyPr>
          <a:lstStyle/>
          <a:p>
            <a:pPr algn="ctr"/>
            <a:r>
              <a:rPr lang="en-US" b="1" dirty="0">
                <a:solidFill>
                  <a:srgbClr val="C00000"/>
                </a:solidFill>
              </a:rPr>
              <a:t>A MINOR PROJECT </a:t>
            </a:r>
          </a:p>
          <a:p>
            <a:pPr algn="ctr"/>
            <a:r>
              <a:rPr lang="en-US" b="1" dirty="0">
                <a:solidFill>
                  <a:srgbClr val="C00000"/>
                </a:solidFill>
              </a:rPr>
              <a:t>ON</a:t>
            </a:r>
          </a:p>
          <a:p>
            <a:pPr algn="ctr"/>
            <a:r>
              <a:rPr lang="en-US" b="1" dirty="0">
                <a:solidFill>
                  <a:srgbClr val="C00000"/>
                </a:solidFill>
              </a:rPr>
              <a:t> VOICE ASSISTANT USING NEURAL NETWORK </a:t>
            </a:r>
          </a:p>
        </p:txBody>
      </p:sp>
      <p:sp>
        <p:nvSpPr>
          <p:cNvPr id="6" name="Rectangle 5"/>
          <p:cNvSpPr/>
          <p:nvPr/>
        </p:nvSpPr>
        <p:spPr>
          <a:xfrm>
            <a:off x="2286000" y="-13606432"/>
            <a:ext cx="4572000" cy="2529923"/>
          </a:xfrm>
          <a:prstGeom prst="rect">
            <a:avLst/>
          </a:prstGeom>
        </p:spPr>
        <p:txBody>
          <a:bodyPr>
            <a:spAutoFit/>
          </a:bodyPr>
          <a:lstStyle/>
          <a:p>
            <a:pPr>
              <a:lnSpc>
                <a:spcPct val="120000"/>
              </a:lnSpc>
            </a:pPr>
            <a:r>
              <a:rPr lang="en-IN" dirty="0"/>
              <a:t> Guided By                                         Submitted By                                                                Mr. </a:t>
            </a:r>
            <a:r>
              <a:rPr lang="en-IN" dirty="0" err="1"/>
              <a:t>Nripedra</a:t>
            </a:r>
            <a:r>
              <a:rPr lang="en-IN" dirty="0"/>
              <a:t> sir                                      </a:t>
            </a:r>
            <a:r>
              <a:rPr lang="en-IN" dirty="0" err="1"/>
              <a:t>Hari</a:t>
            </a:r>
            <a:r>
              <a:rPr lang="en-IN" dirty="0"/>
              <a:t> Ram</a:t>
            </a:r>
          </a:p>
          <a:p>
            <a:r>
              <a:rPr lang="en-IN" dirty="0"/>
              <a:t>Assistant Professor	                      BSc 5th         				      </a:t>
            </a:r>
          </a:p>
          <a:p>
            <a:r>
              <a:rPr lang="en-IN" dirty="0"/>
              <a:t>   CSIT,GGV                                             17207225</a:t>
            </a:r>
            <a:endParaRPr lang="en-US" dirty="0"/>
          </a:p>
        </p:txBody>
      </p:sp>
      <p:sp>
        <p:nvSpPr>
          <p:cNvPr id="7" name="Subtitle 2"/>
          <p:cNvSpPr txBox="1">
            <a:spLocks/>
          </p:cNvSpPr>
          <p:nvPr/>
        </p:nvSpPr>
        <p:spPr>
          <a:xfrm>
            <a:off x="5332751" y="4819672"/>
            <a:ext cx="3214710" cy="1752600"/>
          </a:xfrm>
          <a:prstGeom prst="rect">
            <a:avLst/>
          </a:prstGeom>
        </p:spPr>
        <p:txBody>
          <a:bodyPr vert="horz" lIns="0" rIns="18288">
            <a:normAutofit fontScale="92500" lnSpcReduction="10000"/>
          </a:bodyPr>
          <a:lstStyle/>
          <a:p>
            <a:pPr marL="0" marR="45720" lvl="0" indent="0" algn="ctr"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IN" sz="2600" b="1" dirty="0">
                <a:solidFill>
                  <a:srgbClr val="C00000"/>
                </a:solidFill>
              </a:rPr>
              <a:t>SUBMITTED BY</a:t>
            </a:r>
          </a:p>
          <a:p>
            <a:pPr marL="0" marR="45720" lvl="0" indent="0" algn="ctr"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IN" sz="2600" b="1" dirty="0">
                <a:solidFill>
                  <a:srgbClr val="002060"/>
                </a:solidFill>
              </a:rPr>
              <a:t>TRILOK DEWANGAN</a:t>
            </a:r>
          </a:p>
          <a:p>
            <a:pPr marL="0" marR="45720" lvl="0" indent="0" algn="ctr"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IN" sz="2600" b="1" dirty="0">
                <a:solidFill>
                  <a:srgbClr val="002060"/>
                </a:solidFill>
              </a:rPr>
              <a:t>MCA 2nd SEM</a:t>
            </a:r>
          </a:p>
          <a:p>
            <a:pPr marL="0" marR="45720" lvl="0" indent="0" algn="ctr"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IN" sz="2600" b="1" dirty="0">
                <a:solidFill>
                  <a:srgbClr val="002060"/>
                </a:solidFill>
              </a:rPr>
              <a:t>21072165</a:t>
            </a:r>
          </a:p>
        </p:txBody>
      </p:sp>
    </p:spTree>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4F0A6E8-1156-BCEB-97C6-122A84209A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1447800"/>
            <a:ext cx="8737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a:extLst>
              <a:ext uri="{FF2B5EF4-FFF2-40B4-BE49-F238E27FC236}">
                <a16:creationId xmlns:a16="http://schemas.microsoft.com/office/drawing/2014/main" id="{656588EB-5F71-CB25-A455-3E4D7A244D0D}"/>
              </a:ext>
            </a:extLst>
          </p:cNvPr>
          <p:cNvSpPr>
            <a:spLocks noGrp="1"/>
          </p:cNvSpPr>
          <p:nvPr>
            <p:ph type="title"/>
          </p:nvPr>
        </p:nvSpPr>
        <p:spPr>
          <a:xfrm>
            <a:off x="304800" y="304800"/>
            <a:ext cx="7010400" cy="533400"/>
          </a:xfrm>
        </p:spPr>
        <p:txBody>
          <a:bodyPr>
            <a:normAutofit/>
          </a:bodyPr>
          <a:lstStyle/>
          <a:p>
            <a:r>
              <a:rPr lang="en-IN" sz="2000" b="1" dirty="0">
                <a:solidFill>
                  <a:srgbClr val="002060"/>
                </a:solidFill>
                <a:latin typeface="Times New Roman" panose="02020603050405020304" pitchFamily="18" charset="0"/>
                <a:cs typeface="Times New Roman" panose="02020603050405020304" pitchFamily="18" charset="0"/>
              </a:rPr>
              <a:t>MODEL TRAINING- MULTILAYER NEURAL NETWORK</a:t>
            </a:r>
            <a:endParaRPr lang="hi-IN" sz="2000" b="1" dirty="0">
              <a:solidFill>
                <a:srgbClr val="002060"/>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0806CC23-3A9B-B831-FE0E-31CFC2F66D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20" y="1524000"/>
            <a:ext cx="8939359"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a:extLst>
              <a:ext uri="{FF2B5EF4-FFF2-40B4-BE49-F238E27FC236}">
                <a16:creationId xmlns:a16="http://schemas.microsoft.com/office/drawing/2014/main" id="{1CD4D721-2B7E-09F4-C44A-3855C738B3F9}"/>
              </a:ext>
            </a:extLst>
          </p:cNvPr>
          <p:cNvSpPr>
            <a:spLocks noGrp="1"/>
          </p:cNvSpPr>
          <p:nvPr>
            <p:ph type="title"/>
          </p:nvPr>
        </p:nvSpPr>
        <p:spPr>
          <a:xfrm>
            <a:off x="173759" y="74341"/>
            <a:ext cx="6347714" cy="1320800"/>
          </a:xfrm>
        </p:spPr>
        <p:txBody>
          <a:bodyPr>
            <a:normAutofit/>
          </a:bodyPr>
          <a:lstStyle/>
          <a:p>
            <a:r>
              <a:rPr lang="en-IN" sz="2000" b="1" dirty="0">
                <a:solidFill>
                  <a:srgbClr val="002060"/>
                </a:solidFill>
                <a:latin typeface="Times New Roman" panose="02020603050405020304" pitchFamily="18" charset="0"/>
                <a:cs typeface="Times New Roman" panose="02020603050405020304" pitchFamily="18" charset="0"/>
              </a:rPr>
              <a:t>MAIN HOME PAGE</a:t>
            </a:r>
            <a:endParaRPr lang="hi-IN" sz="2000" b="1" dirty="0">
              <a:solidFill>
                <a:srgbClr val="002060"/>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30347B95-ABCB-D31B-642D-EB9AE8963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20" y="1371600"/>
            <a:ext cx="893936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a:extLst>
              <a:ext uri="{FF2B5EF4-FFF2-40B4-BE49-F238E27FC236}">
                <a16:creationId xmlns:a16="http://schemas.microsoft.com/office/drawing/2014/main" id="{B4AD73CA-2881-13E3-538B-E7281D58FEF6}"/>
              </a:ext>
            </a:extLst>
          </p:cNvPr>
          <p:cNvSpPr>
            <a:spLocks noGrp="1"/>
          </p:cNvSpPr>
          <p:nvPr>
            <p:ph type="title"/>
          </p:nvPr>
        </p:nvSpPr>
        <p:spPr>
          <a:xfrm>
            <a:off x="173759" y="74341"/>
            <a:ext cx="6347714" cy="1320800"/>
          </a:xfrm>
        </p:spPr>
        <p:txBody>
          <a:bodyPr>
            <a:normAutofit/>
          </a:bodyPr>
          <a:lstStyle/>
          <a:p>
            <a:r>
              <a:rPr lang="en-IN" sz="2000" b="1" dirty="0">
                <a:solidFill>
                  <a:srgbClr val="002060"/>
                </a:solidFill>
                <a:latin typeface="Times New Roman" panose="02020603050405020304" pitchFamily="18" charset="0"/>
                <a:cs typeface="Times New Roman" panose="02020603050405020304" pitchFamily="18" charset="0"/>
              </a:rPr>
              <a:t>OPENING CMD</a:t>
            </a:r>
            <a:endParaRPr lang="hi-IN" sz="2000" b="1" dirty="0">
              <a:solidFill>
                <a:srgbClr val="002060"/>
              </a:solidFill>
              <a:latin typeface="Times New Roman" panose="02020603050405020304" pitchFamily="18" charset="0"/>
            </a:endParaRPr>
          </a:p>
        </p:txBody>
      </p:sp>
    </p:spTree>
  </p:cSld>
  <p:clrMapOvr>
    <a:masterClrMapping/>
  </p:clrMapOvr>
  <p:transition spd="slow" advClick="0">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9D67658D-2AA8-C83F-66B7-3410D2CC9A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74" y="1447800"/>
            <a:ext cx="8795451" cy="49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a:extLst>
              <a:ext uri="{FF2B5EF4-FFF2-40B4-BE49-F238E27FC236}">
                <a16:creationId xmlns:a16="http://schemas.microsoft.com/office/drawing/2014/main" id="{201612B9-3CA1-8EFC-785F-16E59D4D040A}"/>
              </a:ext>
            </a:extLst>
          </p:cNvPr>
          <p:cNvSpPr>
            <a:spLocks noGrp="1"/>
          </p:cNvSpPr>
          <p:nvPr>
            <p:ph type="title"/>
          </p:nvPr>
        </p:nvSpPr>
        <p:spPr>
          <a:xfrm>
            <a:off x="173759" y="74341"/>
            <a:ext cx="6347714" cy="1320800"/>
          </a:xfrm>
        </p:spPr>
        <p:txBody>
          <a:bodyPr>
            <a:normAutofit/>
          </a:bodyPr>
          <a:lstStyle/>
          <a:p>
            <a:r>
              <a:rPr lang="en-IN" sz="2000" b="1" dirty="0">
                <a:solidFill>
                  <a:srgbClr val="002060"/>
                </a:solidFill>
                <a:latin typeface="Times New Roman" panose="02020603050405020304" pitchFamily="18" charset="0"/>
                <a:cs typeface="Times New Roman" panose="02020603050405020304" pitchFamily="18" charset="0"/>
              </a:rPr>
              <a:t>OPENING GOOGLE</a:t>
            </a:r>
            <a:endParaRPr lang="hi-IN" sz="2000" b="1" dirty="0">
              <a:solidFill>
                <a:srgbClr val="002060"/>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661BBA01-E649-D805-3A65-21B44E8A6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75" y="1524000"/>
            <a:ext cx="8756650" cy="4926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a:extLst>
              <a:ext uri="{FF2B5EF4-FFF2-40B4-BE49-F238E27FC236}">
                <a16:creationId xmlns:a16="http://schemas.microsoft.com/office/drawing/2014/main" id="{CF9C9A01-7B07-8885-9791-54B41D91F9B5}"/>
              </a:ext>
            </a:extLst>
          </p:cNvPr>
          <p:cNvSpPr>
            <a:spLocks noGrp="1"/>
          </p:cNvSpPr>
          <p:nvPr>
            <p:ph type="title"/>
          </p:nvPr>
        </p:nvSpPr>
        <p:spPr>
          <a:xfrm>
            <a:off x="173759" y="74341"/>
            <a:ext cx="6347714" cy="1320800"/>
          </a:xfrm>
        </p:spPr>
        <p:txBody>
          <a:bodyPr>
            <a:normAutofit/>
          </a:bodyPr>
          <a:lstStyle/>
          <a:p>
            <a:r>
              <a:rPr lang="en-IN" sz="2000" b="1" dirty="0">
                <a:solidFill>
                  <a:srgbClr val="002060"/>
                </a:solidFill>
                <a:latin typeface="Times New Roman" panose="02020603050405020304" pitchFamily="18" charset="0"/>
                <a:cs typeface="Times New Roman" panose="02020603050405020304" pitchFamily="18" charset="0"/>
              </a:rPr>
              <a:t>OPENING YOUTUBE</a:t>
            </a:r>
            <a:endParaRPr lang="hi-IN" sz="2000" b="1" dirty="0">
              <a:solidFill>
                <a:srgbClr val="002060"/>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11FB8C9A-4CA9-8822-0E14-78578514C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0"/>
            <a:ext cx="866847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a:extLst>
              <a:ext uri="{FF2B5EF4-FFF2-40B4-BE49-F238E27FC236}">
                <a16:creationId xmlns:a16="http://schemas.microsoft.com/office/drawing/2014/main" id="{17EB14B3-95BD-0301-DBAF-664C10D9DFFE}"/>
              </a:ext>
            </a:extLst>
          </p:cNvPr>
          <p:cNvSpPr>
            <a:spLocks noGrp="1"/>
          </p:cNvSpPr>
          <p:nvPr>
            <p:ph type="title"/>
          </p:nvPr>
        </p:nvSpPr>
        <p:spPr>
          <a:xfrm>
            <a:off x="173759" y="74341"/>
            <a:ext cx="6347714" cy="1320800"/>
          </a:xfrm>
        </p:spPr>
        <p:txBody>
          <a:bodyPr>
            <a:normAutofit/>
          </a:bodyPr>
          <a:lstStyle/>
          <a:p>
            <a:r>
              <a:rPr lang="en-IN" sz="2000" b="1" dirty="0">
                <a:solidFill>
                  <a:srgbClr val="002060"/>
                </a:solidFill>
                <a:latin typeface="Times New Roman" panose="02020603050405020304" pitchFamily="18" charset="0"/>
                <a:cs typeface="Times New Roman" panose="02020603050405020304" pitchFamily="18" charset="0"/>
              </a:rPr>
              <a:t>TAKE SCREENSHOT</a:t>
            </a:r>
            <a:endParaRPr lang="hi-IN" sz="2000" b="1" dirty="0">
              <a:solidFill>
                <a:srgbClr val="002060"/>
              </a:solidFill>
              <a:latin typeface="Times New Roman" panose="02020603050405020304" pitchFamily="18" charset="0"/>
            </a:endParaRPr>
          </a:p>
        </p:txBody>
      </p:sp>
    </p:spTree>
    <p:extLst>
      <p:ext uri="{BB962C8B-B14F-4D97-AF65-F5344CB8AC3E}">
        <p14:creationId xmlns:p14="http://schemas.microsoft.com/office/powerpoint/2010/main" val="686208103"/>
      </p:ext>
    </p:extLst>
  </p:cSld>
  <p:clrMapOvr>
    <a:masterClrMapping/>
  </p:clrMapOvr>
  <mc:AlternateContent xmlns:mc="http://schemas.openxmlformats.org/markup-compatibility/2006" xmlns:p14="http://schemas.microsoft.com/office/powerpoint/2010/main">
    <mc:Choice Requires="p14">
      <p:transition p14:dur="10" advClick="0">
        <p:push dir="u"/>
      </p:transition>
    </mc:Choice>
    <mc:Fallback xmlns="">
      <p:transition advClick="0">
        <p:push dir="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BA19F137-5A2B-8D10-C728-4B3B44FB72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42" y="1524000"/>
            <a:ext cx="8803915"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a:extLst>
              <a:ext uri="{FF2B5EF4-FFF2-40B4-BE49-F238E27FC236}">
                <a16:creationId xmlns:a16="http://schemas.microsoft.com/office/drawing/2014/main" id="{E1E0AC7B-6925-2546-CDD7-AA7A5662337E}"/>
              </a:ext>
            </a:extLst>
          </p:cNvPr>
          <p:cNvSpPr>
            <a:spLocks noGrp="1"/>
          </p:cNvSpPr>
          <p:nvPr>
            <p:ph type="title"/>
          </p:nvPr>
        </p:nvSpPr>
        <p:spPr>
          <a:xfrm>
            <a:off x="173759" y="74341"/>
            <a:ext cx="6347714" cy="1320800"/>
          </a:xfrm>
        </p:spPr>
        <p:txBody>
          <a:bodyPr>
            <a:normAutofit/>
          </a:bodyPr>
          <a:lstStyle/>
          <a:p>
            <a:r>
              <a:rPr lang="en-IN" sz="2000" b="1" dirty="0">
                <a:solidFill>
                  <a:srgbClr val="002060"/>
                </a:solidFill>
                <a:latin typeface="Times New Roman" panose="02020603050405020304" pitchFamily="18" charset="0"/>
                <a:cs typeface="Times New Roman" panose="02020603050405020304" pitchFamily="18" charset="0"/>
              </a:rPr>
              <a:t>OPENING VLC PLAYER</a:t>
            </a:r>
            <a:endParaRPr lang="hi-IN" sz="2000" b="1" dirty="0">
              <a:solidFill>
                <a:srgbClr val="002060"/>
              </a:solidFill>
              <a:latin typeface="Times New Roman" panose="02020603050405020304" pitchFamily="18" charset="0"/>
            </a:endParaRPr>
          </a:p>
        </p:txBody>
      </p:sp>
    </p:spTree>
    <p:extLst>
      <p:ext uri="{BB962C8B-B14F-4D97-AF65-F5344CB8AC3E}">
        <p14:creationId xmlns:p14="http://schemas.microsoft.com/office/powerpoint/2010/main" val="1679311086"/>
      </p:ext>
    </p:extLst>
  </p:cSld>
  <p:clrMapOvr>
    <a:masterClrMapping/>
  </p:clrMapOvr>
  <mc:AlternateContent xmlns:mc="http://schemas.openxmlformats.org/markup-compatibility/2006" xmlns:p14="http://schemas.microsoft.com/office/powerpoint/2010/main">
    <mc:Choice Requires="p14">
      <p:transition p14:dur="10" advClick="0">
        <p:push dir="u"/>
      </p:transition>
    </mc:Choice>
    <mc:Fallback xmlns="">
      <p:transition advClick="0">
        <p:push dir="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28600"/>
            <a:ext cx="6561776" cy="657944"/>
          </a:xfrm>
        </p:spPr>
        <p:txBody>
          <a:bodyPr/>
          <a:lstStyle/>
          <a:p>
            <a:r>
              <a:rPr lang="en-IN" dirty="0">
                <a:solidFill>
                  <a:srgbClr val="C00000"/>
                </a:solidFill>
                <a:latin typeface="Algerian" panose="04020705040A02060702" pitchFamily="82" charset="0"/>
              </a:rPr>
              <a:t>FUTURE ENHANCEMENT</a:t>
            </a:r>
            <a:endParaRPr lang="en-US" dirty="0">
              <a:solidFill>
                <a:srgbClr val="C00000"/>
              </a:solidFill>
              <a:latin typeface="Algerian" panose="04020705040A02060702" pitchFamily="82" charset="0"/>
            </a:endParaRPr>
          </a:p>
        </p:txBody>
      </p:sp>
      <p:sp>
        <p:nvSpPr>
          <p:cNvPr id="3" name="Content Placeholder 2"/>
          <p:cNvSpPr>
            <a:spLocks noGrp="1"/>
          </p:cNvSpPr>
          <p:nvPr>
            <p:ph idx="1"/>
          </p:nvPr>
        </p:nvSpPr>
        <p:spPr>
          <a:xfrm>
            <a:off x="228600" y="886544"/>
            <a:ext cx="7488832" cy="5819056"/>
          </a:xfrm>
        </p:spPr>
        <p:txBody>
          <a:bodyPr>
            <a:normAutofit/>
          </a:bodyPr>
          <a:lstStyle/>
          <a:p>
            <a:r>
              <a:rPr lang="en-US" dirty="0">
                <a:solidFill>
                  <a:srgbClr val="002060"/>
                </a:solidFill>
              </a:rPr>
              <a:t>Data encryption feature will be added in future</a:t>
            </a:r>
          </a:p>
          <a:p>
            <a:r>
              <a:rPr lang="en-US" dirty="0">
                <a:solidFill>
                  <a:srgbClr val="002060"/>
                </a:solidFill>
              </a:rPr>
              <a:t>Try to reduce response </a:t>
            </a:r>
            <a:r>
              <a:rPr lang="en-US" dirty="0" err="1">
                <a:solidFill>
                  <a:srgbClr val="002060"/>
                </a:solidFill>
              </a:rPr>
              <a:t>Response</a:t>
            </a:r>
            <a:endParaRPr lang="en-US" dirty="0">
              <a:solidFill>
                <a:srgbClr val="002060"/>
              </a:solidFill>
            </a:endParaRPr>
          </a:p>
          <a:p>
            <a:r>
              <a:rPr lang="en-US" dirty="0">
                <a:solidFill>
                  <a:srgbClr val="002060"/>
                </a:solidFill>
              </a:rPr>
              <a:t>Can be build web and android version of project</a:t>
            </a:r>
          </a:p>
          <a:p>
            <a:r>
              <a:rPr lang="en-US" dirty="0">
                <a:solidFill>
                  <a:srgbClr val="002060"/>
                </a:solidFill>
              </a:rPr>
              <a:t>Improve UI Design</a:t>
            </a:r>
          </a:p>
          <a:p>
            <a:r>
              <a:rPr lang="en-US" dirty="0">
                <a:solidFill>
                  <a:srgbClr val="002060"/>
                </a:solidFill>
              </a:rPr>
              <a:t>Universal compatible version will be build  for any operating    system, this can run only on android </a:t>
            </a:r>
            <a:r>
              <a:rPr lang="en-US" dirty="0" err="1">
                <a:solidFill>
                  <a:srgbClr val="002060"/>
                </a:solidFill>
              </a:rPr>
              <a:t>os</a:t>
            </a:r>
            <a:r>
              <a:rPr lang="en-US" dirty="0">
                <a:solidFill>
                  <a:srgbClr val="002060"/>
                </a:solidFill>
              </a:rPr>
              <a:t>.</a:t>
            </a:r>
          </a:p>
          <a:p>
            <a:r>
              <a:rPr lang="en-US" dirty="0">
                <a:solidFill>
                  <a:srgbClr val="002060"/>
                </a:solidFill>
              </a:rPr>
              <a:t>Can be added more language in future , currently its detects </a:t>
            </a:r>
            <a:r>
              <a:rPr lang="en-US" dirty="0" err="1">
                <a:solidFill>
                  <a:srgbClr val="002060"/>
                </a:solidFill>
              </a:rPr>
              <a:t>english</a:t>
            </a:r>
            <a:r>
              <a:rPr lang="en-US" dirty="0">
                <a:solidFill>
                  <a:srgbClr val="002060"/>
                </a:solidFill>
              </a:rPr>
              <a:t> language.</a:t>
            </a:r>
          </a:p>
          <a:p>
            <a:endParaRPr lang="en-US" dirty="0">
              <a:solidFill>
                <a:srgbClr val="002060"/>
              </a:solidFill>
            </a:endParaRPr>
          </a:p>
          <a:p>
            <a:endParaRPr lang="en-US" dirty="0">
              <a:solidFill>
                <a:srgbClr val="002060"/>
              </a:solidFill>
            </a:endParaRPr>
          </a:p>
        </p:txBody>
      </p:sp>
    </p:spTree>
  </p:cSld>
  <p:clrMapOvr>
    <a:masterClrMapping/>
  </p:clrMapOvr>
  <p:transition spd="slow" advClick="0">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7" y="188640"/>
            <a:ext cx="6561776" cy="627997"/>
          </a:xfrm>
        </p:spPr>
        <p:txBody>
          <a:bodyPr>
            <a:normAutofit fontScale="90000"/>
          </a:bodyPr>
          <a:lstStyle/>
          <a:p>
            <a:r>
              <a:rPr lang="en-IN" dirty="0">
                <a:solidFill>
                  <a:srgbClr val="C00000"/>
                </a:solidFill>
                <a:latin typeface="Algerian" panose="04020705040A02060702" pitchFamily="82" charset="0"/>
              </a:rPr>
              <a:t>CONCLUSION</a:t>
            </a:r>
            <a:endParaRPr lang="en-US" dirty="0">
              <a:solidFill>
                <a:srgbClr val="C00000"/>
              </a:solidFill>
              <a:latin typeface="Algerian" panose="04020705040A02060702" pitchFamily="82" charset="0"/>
            </a:endParaRPr>
          </a:p>
        </p:txBody>
      </p:sp>
      <p:sp>
        <p:nvSpPr>
          <p:cNvPr id="3" name="Content Placeholder 2"/>
          <p:cNvSpPr>
            <a:spLocks noGrp="1"/>
          </p:cNvSpPr>
          <p:nvPr>
            <p:ph idx="1"/>
          </p:nvPr>
        </p:nvSpPr>
        <p:spPr>
          <a:xfrm>
            <a:off x="395536" y="816638"/>
            <a:ext cx="7704856" cy="5708706"/>
          </a:xfrm>
        </p:spPr>
        <p:txBody>
          <a:bodyPr>
            <a:normAutofit/>
          </a:bodyPr>
          <a:lstStyle/>
          <a:p>
            <a:endParaRPr lang="en-US" sz="2500" dirty="0">
              <a:solidFill>
                <a:srgbClr val="002060"/>
              </a:solidFill>
            </a:endParaRPr>
          </a:p>
          <a:p>
            <a:r>
              <a:rPr lang="en-US" dirty="0">
                <a:solidFill>
                  <a:srgbClr val="002060"/>
                </a:solidFill>
              </a:rPr>
              <a:t>The main of this project is to convert speech to text our, reduce the time and efforts of manually typing English word and do task by giving Voice speech.</a:t>
            </a:r>
          </a:p>
          <a:p>
            <a:r>
              <a:rPr lang="en-US" dirty="0">
                <a:solidFill>
                  <a:srgbClr val="002060"/>
                </a:solidFill>
              </a:rPr>
              <a:t>Its try to give effective specific response to the user’s Voice Speech, hence it make communication interesting and interactive.</a:t>
            </a:r>
          </a:p>
          <a:p>
            <a:r>
              <a:rPr lang="en-US" dirty="0">
                <a:solidFill>
                  <a:srgbClr val="002060"/>
                </a:solidFill>
              </a:rPr>
              <a:t>We can search our result data on web .</a:t>
            </a:r>
          </a:p>
          <a:p>
            <a:r>
              <a:rPr lang="en-US" dirty="0">
                <a:solidFill>
                  <a:srgbClr val="002060"/>
                </a:solidFill>
              </a:rPr>
              <a:t>There are some limitation encountered and also realized some scope of enhancement in the future which are mentioned below</a:t>
            </a:r>
          </a:p>
          <a:p>
            <a:endParaRPr lang="en-US" sz="2500" dirty="0">
              <a:solidFill>
                <a:srgbClr val="002060"/>
              </a:solidFill>
            </a:endParaRPr>
          </a:p>
        </p:txBody>
      </p:sp>
    </p:spTree>
  </p:cSld>
  <p:clrMapOvr>
    <a:masterClrMapping/>
  </p:clrMapOvr>
  <p:transition spd="slow" advClick="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643182"/>
            <a:ext cx="8929718" cy="1015663"/>
          </a:xfrm>
          <a:prstGeom prst="rect">
            <a:avLst/>
          </a:prstGeom>
        </p:spPr>
        <p:txBody>
          <a:bodyPr wrap="square">
            <a:spAutoFit/>
          </a:bodyPr>
          <a:lstStyle/>
          <a:p>
            <a:pPr algn="ctr"/>
            <a:r>
              <a:rPr lang="en-IN" sz="6000" dirty="0">
                <a:solidFill>
                  <a:srgbClr val="002060"/>
                </a:solidFill>
                <a:latin typeface="Broadway" pitchFamily="82" charset="0"/>
              </a:rPr>
              <a:t>THANK  YOU</a:t>
            </a:r>
            <a:endParaRPr lang="en-US" sz="6000" dirty="0">
              <a:solidFill>
                <a:srgbClr val="002060"/>
              </a:solidFill>
              <a:latin typeface="Broadway" pitchFamily="82" charset="0"/>
            </a:endParaRPr>
          </a:p>
        </p:txBody>
      </p:sp>
    </p:spTree>
  </p:cSld>
  <p:clrMapOvr>
    <a:masterClrMapping/>
  </p:clrMapOvr>
  <mc:AlternateContent xmlns:mc="http://schemas.openxmlformats.org/markup-compatibility/2006" xmlns:p14="http://schemas.microsoft.com/office/powerpoint/2010/main">
    <mc:Choice Requires="p14">
      <p:transition spd="slow" advClick="0">
        <p14:flash/>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p:cTn id="13"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4">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u="sng" dirty="0">
                <a:solidFill>
                  <a:srgbClr val="C00000"/>
                </a:solidFill>
                <a:latin typeface="Algerian" panose="04020705040A02060702" pitchFamily="82" charset="0"/>
              </a:rPr>
              <a:t>CONTENTS</a:t>
            </a:r>
            <a:endParaRPr lang="en-US" sz="3200" u="sng" dirty="0">
              <a:solidFill>
                <a:srgbClr val="C00000"/>
              </a:solidFill>
              <a:latin typeface="Algerian" panose="04020705040A02060702" pitchFamily="82" charset="0"/>
            </a:endParaRPr>
          </a:p>
        </p:txBody>
      </p:sp>
      <p:sp>
        <p:nvSpPr>
          <p:cNvPr id="3" name="Content Placeholder 2"/>
          <p:cNvSpPr>
            <a:spLocks noGrp="1"/>
          </p:cNvSpPr>
          <p:nvPr>
            <p:ph idx="1"/>
          </p:nvPr>
        </p:nvSpPr>
        <p:spPr/>
        <p:txBody>
          <a:bodyPr>
            <a:normAutofit fontScale="70000" lnSpcReduction="20000"/>
          </a:bodyPr>
          <a:lstStyle/>
          <a:p>
            <a:pPr>
              <a:lnSpc>
                <a:spcPct val="160000"/>
              </a:lnSpc>
              <a:buFont typeface="Wingdings" pitchFamily="2" charset="2"/>
              <a:buChar char="v"/>
            </a:pPr>
            <a:r>
              <a:rPr lang="en-US" sz="2200" b="1" dirty="0">
                <a:solidFill>
                  <a:srgbClr val="002060"/>
                </a:solidFill>
                <a:latin typeface="Verdana" panose="020B0604030504040204" pitchFamily="34" charset="0"/>
                <a:ea typeface="Verdana" panose="020B0604030504040204" pitchFamily="34" charset="0"/>
              </a:rPr>
              <a:t>INTRODUCTION</a:t>
            </a:r>
          </a:p>
          <a:p>
            <a:pPr>
              <a:lnSpc>
                <a:spcPct val="160000"/>
              </a:lnSpc>
              <a:buFont typeface="Wingdings" pitchFamily="2" charset="2"/>
              <a:buChar char="v"/>
            </a:pPr>
            <a:r>
              <a:rPr lang="en-US" sz="2200" b="1" dirty="0">
                <a:solidFill>
                  <a:srgbClr val="002060"/>
                </a:solidFill>
                <a:latin typeface="Verdana" panose="020B0604030504040204" pitchFamily="34" charset="0"/>
                <a:ea typeface="Verdana" panose="020B0604030504040204" pitchFamily="34" charset="0"/>
              </a:rPr>
              <a:t>OBJECTIVE  &amp; OVERVIEW</a:t>
            </a:r>
          </a:p>
          <a:p>
            <a:pPr>
              <a:lnSpc>
                <a:spcPct val="160000"/>
              </a:lnSpc>
              <a:buFont typeface="Wingdings" pitchFamily="2" charset="2"/>
              <a:buChar char="v"/>
            </a:pPr>
            <a:r>
              <a:rPr lang="en-US" sz="2200" b="1" dirty="0">
                <a:solidFill>
                  <a:srgbClr val="002060"/>
                </a:solidFill>
                <a:latin typeface="Verdana" panose="020B0604030504040204" pitchFamily="34" charset="0"/>
                <a:ea typeface="Verdana" panose="020B0604030504040204" pitchFamily="34" charset="0"/>
              </a:rPr>
              <a:t>PROGRAMMING LANGUAGE USED</a:t>
            </a:r>
            <a:r>
              <a:rPr lang="en-IN" sz="2200" b="1" dirty="0">
                <a:solidFill>
                  <a:srgbClr val="002060"/>
                </a:solidFill>
                <a:latin typeface="Verdana" panose="020B0604030504040204" pitchFamily="34" charset="0"/>
                <a:ea typeface="Verdana" panose="020B0604030504040204" pitchFamily="34" charset="0"/>
              </a:rPr>
              <a:t>   </a:t>
            </a:r>
          </a:p>
          <a:p>
            <a:pPr>
              <a:lnSpc>
                <a:spcPct val="160000"/>
              </a:lnSpc>
              <a:buFont typeface="Wingdings" pitchFamily="2" charset="2"/>
              <a:buChar char="v"/>
            </a:pPr>
            <a:r>
              <a:rPr lang="en-IN" sz="2200" b="1" dirty="0">
                <a:solidFill>
                  <a:srgbClr val="002060"/>
                </a:solidFill>
                <a:latin typeface="Verdana" panose="020B0604030504040204" pitchFamily="34" charset="0"/>
                <a:ea typeface="Verdana" panose="020B0604030504040204" pitchFamily="34" charset="0"/>
              </a:rPr>
              <a:t>SOFTWARE AND HARDWARE </a:t>
            </a:r>
          </a:p>
          <a:p>
            <a:pPr>
              <a:lnSpc>
                <a:spcPct val="160000"/>
              </a:lnSpc>
              <a:buFont typeface="Wingdings" pitchFamily="2" charset="2"/>
              <a:buChar char="v"/>
            </a:pPr>
            <a:r>
              <a:rPr lang="en-IN" sz="2200" b="1" dirty="0">
                <a:solidFill>
                  <a:srgbClr val="002060"/>
                </a:solidFill>
                <a:latin typeface="Verdana" panose="020B0604030504040204" pitchFamily="34" charset="0"/>
                <a:ea typeface="Verdana" panose="020B0604030504040204" pitchFamily="34" charset="0"/>
              </a:rPr>
              <a:t>DATA FLOW DAIGRAM</a:t>
            </a:r>
          </a:p>
          <a:p>
            <a:pPr>
              <a:lnSpc>
                <a:spcPct val="160000"/>
              </a:lnSpc>
              <a:buFont typeface="Wingdings" pitchFamily="2" charset="2"/>
              <a:buChar char="v"/>
            </a:pPr>
            <a:r>
              <a:rPr lang="en-IN" sz="2200" b="1" dirty="0">
                <a:solidFill>
                  <a:srgbClr val="002060"/>
                </a:solidFill>
                <a:latin typeface="Verdana" panose="020B0604030504040204" pitchFamily="34" charset="0"/>
                <a:ea typeface="Verdana" panose="020B0604030504040204" pitchFamily="34" charset="0"/>
              </a:rPr>
              <a:t> SCREENSHOTS</a:t>
            </a:r>
          </a:p>
          <a:p>
            <a:pPr>
              <a:lnSpc>
                <a:spcPct val="160000"/>
              </a:lnSpc>
              <a:buFont typeface="Wingdings" pitchFamily="2" charset="2"/>
              <a:buChar char="v"/>
            </a:pPr>
            <a:r>
              <a:rPr lang="en-IN" sz="2200" b="1" dirty="0">
                <a:solidFill>
                  <a:srgbClr val="002060"/>
                </a:solidFill>
                <a:latin typeface="Verdana" panose="020B0604030504040204" pitchFamily="34" charset="0"/>
                <a:ea typeface="Verdana" panose="020B0604030504040204" pitchFamily="34" charset="0"/>
              </a:rPr>
              <a:t> FUTURE ENHANCMENT </a:t>
            </a:r>
          </a:p>
          <a:p>
            <a:pPr>
              <a:lnSpc>
                <a:spcPct val="160000"/>
              </a:lnSpc>
              <a:buFont typeface="Wingdings" pitchFamily="2" charset="2"/>
              <a:buChar char="v"/>
            </a:pPr>
            <a:r>
              <a:rPr lang="en-IN" sz="2200" b="1" dirty="0">
                <a:solidFill>
                  <a:srgbClr val="002060"/>
                </a:solidFill>
                <a:latin typeface="Verdana" panose="020B0604030504040204" pitchFamily="34" charset="0"/>
                <a:ea typeface="Verdana" panose="020B0604030504040204" pitchFamily="34" charset="0"/>
              </a:rPr>
              <a:t> CONCLUSION</a:t>
            </a:r>
          </a:p>
          <a:p>
            <a:endParaRPr lang="en-US" sz="2000" dirty="0">
              <a:solidFill>
                <a:srgbClr val="002060"/>
              </a:solidFill>
            </a:endParaRPr>
          </a:p>
        </p:txBody>
      </p:sp>
    </p:spTree>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 calcmode="lin" valueType="num">
                                      <p:cBhvr additive="base">
                                        <p:cTn id="32"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33" dur="500"/>
                                        <p:tgtEl>
                                          <p:spTgt spid="3">
                                            <p:txEl>
                                              <p:pRg st="0" end="0"/>
                                            </p:txEl>
                                          </p:spTgt>
                                        </p:tgtEl>
                                      </p:cBhvr>
                                    </p:animEffect>
                                  </p:childTnLst>
                                </p:cTn>
                              </p:par>
                              <p:par>
                                <p:cTn id="34" presetID="12" presetClass="entr" presetSubtype="4" fill="hold" nodeType="with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 calcmode="lin" valueType="num">
                                      <p:cBhvr additive="base">
                                        <p:cTn id="36"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37" dur="500"/>
                                        <p:tgtEl>
                                          <p:spTgt spid="3">
                                            <p:txEl>
                                              <p:pRg st="1" end="1"/>
                                            </p:txEl>
                                          </p:spTgt>
                                        </p:tgtEl>
                                      </p:cBhvr>
                                    </p:animEffect>
                                  </p:childTnLst>
                                </p:cTn>
                              </p:par>
                              <p:par>
                                <p:cTn id="38" presetID="12" presetClass="entr" presetSubtype="4" fill="hold" nodeType="withEffect">
                                  <p:stCondLst>
                                    <p:cond delay="0"/>
                                  </p:stCondLst>
                                  <p:childTnLst>
                                    <p:set>
                                      <p:cBhvr>
                                        <p:cTn id="39" dur="1" fill="hold">
                                          <p:stCondLst>
                                            <p:cond delay="0"/>
                                          </p:stCondLst>
                                        </p:cTn>
                                        <p:tgtEl>
                                          <p:spTgt spid="3">
                                            <p:txEl>
                                              <p:pRg st="2" end="2"/>
                                            </p:txEl>
                                          </p:spTgt>
                                        </p:tgtEl>
                                        <p:attrNameLst>
                                          <p:attrName>style.visibility</p:attrName>
                                        </p:attrNameLst>
                                      </p:cBhvr>
                                      <p:to>
                                        <p:strVal val="visible"/>
                                      </p:to>
                                    </p:set>
                                    <p:anim calcmode="lin" valueType="num">
                                      <p:cBhvr additive="base">
                                        <p:cTn id="40"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41" dur="500"/>
                                        <p:tgtEl>
                                          <p:spTgt spid="3">
                                            <p:txEl>
                                              <p:pRg st="2" end="2"/>
                                            </p:txEl>
                                          </p:spTgt>
                                        </p:tgtEl>
                                      </p:cBhvr>
                                    </p:animEffect>
                                  </p:childTnLst>
                                </p:cTn>
                              </p:par>
                              <p:par>
                                <p:cTn id="42" presetID="12" presetClass="entr" presetSubtype="4" fill="hold" nodeType="withEffect">
                                  <p:stCondLst>
                                    <p:cond delay="0"/>
                                  </p:stCondLst>
                                  <p:childTnLst>
                                    <p:set>
                                      <p:cBhvr>
                                        <p:cTn id="43" dur="1" fill="hold">
                                          <p:stCondLst>
                                            <p:cond delay="0"/>
                                          </p:stCondLst>
                                        </p:cTn>
                                        <p:tgtEl>
                                          <p:spTgt spid="3">
                                            <p:txEl>
                                              <p:pRg st="3" end="3"/>
                                            </p:txEl>
                                          </p:spTgt>
                                        </p:tgtEl>
                                        <p:attrNameLst>
                                          <p:attrName>style.visibility</p:attrName>
                                        </p:attrNameLst>
                                      </p:cBhvr>
                                      <p:to>
                                        <p:strVal val="visible"/>
                                      </p:to>
                                    </p:set>
                                    <p:anim calcmode="lin" valueType="num">
                                      <p:cBhvr additive="base">
                                        <p:cTn id="44"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45" dur="500"/>
                                        <p:tgtEl>
                                          <p:spTgt spid="3">
                                            <p:txEl>
                                              <p:pRg st="3" end="3"/>
                                            </p:txEl>
                                          </p:spTgt>
                                        </p:tgtEl>
                                      </p:cBhvr>
                                    </p:animEffect>
                                  </p:childTnLst>
                                </p:cTn>
                              </p:par>
                              <p:par>
                                <p:cTn id="46" presetID="12" presetClass="entr" presetSubtype="4" fill="hold" nodeType="with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 calcmode="lin" valueType="num">
                                      <p:cBhvr additive="base">
                                        <p:cTn id="48"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49" dur="500"/>
                                        <p:tgtEl>
                                          <p:spTgt spid="3">
                                            <p:txEl>
                                              <p:pRg st="4" end="4"/>
                                            </p:txEl>
                                          </p:spTgt>
                                        </p:tgtEl>
                                      </p:cBhvr>
                                    </p:animEffect>
                                  </p:childTnLst>
                                </p:cTn>
                              </p:par>
                              <p:par>
                                <p:cTn id="50" presetID="12" presetClass="entr" presetSubtype="4" fill="hold" nodeType="with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 calcmode="lin" valueType="num">
                                      <p:cBhvr additive="base">
                                        <p:cTn id="52"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53" dur="500"/>
                                        <p:tgtEl>
                                          <p:spTgt spid="3">
                                            <p:txEl>
                                              <p:pRg st="5" end="5"/>
                                            </p:txEl>
                                          </p:spTgt>
                                        </p:tgtEl>
                                      </p:cBhvr>
                                    </p:animEffect>
                                  </p:childTnLst>
                                </p:cTn>
                              </p:par>
                              <p:par>
                                <p:cTn id="54" presetID="12" presetClass="entr" presetSubtype="4" fill="hold" nodeType="with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 calcmode="lin" valueType="num">
                                      <p:cBhvr additive="base">
                                        <p:cTn id="56"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57" dur="500"/>
                                        <p:tgtEl>
                                          <p:spTgt spid="3">
                                            <p:txEl>
                                              <p:pRg st="6" end="6"/>
                                            </p:txEl>
                                          </p:spTgt>
                                        </p:tgtEl>
                                      </p:cBhvr>
                                    </p:animEffect>
                                  </p:childTnLst>
                                </p:cTn>
                              </p:par>
                              <p:par>
                                <p:cTn id="58" presetID="12" presetClass="entr" presetSubtype="4" fill="hold" nodeType="withEffect">
                                  <p:stCondLst>
                                    <p:cond delay="0"/>
                                  </p:stCondLst>
                                  <p:childTnLst>
                                    <p:set>
                                      <p:cBhvr>
                                        <p:cTn id="59" dur="1" fill="hold">
                                          <p:stCondLst>
                                            <p:cond delay="0"/>
                                          </p:stCondLst>
                                        </p:cTn>
                                        <p:tgtEl>
                                          <p:spTgt spid="3">
                                            <p:txEl>
                                              <p:pRg st="7" end="7"/>
                                            </p:txEl>
                                          </p:spTgt>
                                        </p:tgtEl>
                                        <p:attrNameLst>
                                          <p:attrName>style.visibility</p:attrName>
                                        </p:attrNameLst>
                                      </p:cBhvr>
                                      <p:to>
                                        <p:strVal val="visible"/>
                                      </p:to>
                                    </p:set>
                                    <p:anim calcmode="lin" valueType="num">
                                      <p:cBhvr additive="base">
                                        <p:cTn id="60"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61" dur="500"/>
                                        <p:tgtEl>
                                          <p:spTgt spid="3">
                                            <p:txEl>
                                              <p:pRg st="7" end="7"/>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6" presetClass="entr" presetSubtype="16" fill="hold" grpId="0"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circle(in)">
                                      <p:cBhvr>
                                        <p:cTn id="6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718" y="152400"/>
            <a:ext cx="6347713" cy="609600"/>
          </a:xfrm>
        </p:spPr>
        <p:txBody>
          <a:bodyPr>
            <a:normAutofit/>
          </a:bodyPr>
          <a:lstStyle/>
          <a:p>
            <a:pPr algn="ctr"/>
            <a:r>
              <a:rPr lang="en-IN" sz="3200" u="sng" dirty="0">
                <a:solidFill>
                  <a:srgbClr val="C00000"/>
                </a:solidFill>
                <a:latin typeface="Algerian" panose="04020705040A02060702" pitchFamily="82" charset="0"/>
              </a:rPr>
              <a:t>INTRODUCTION</a:t>
            </a:r>
            <a:endParaRPr lang="en-US" sz="3200" u="sng" dirty="0">
              <a:solidFill>
                <a:srgbClr val="C00000"/>
              </a:solidFill>
              <a:latin typeface="Algerian" panose="04020705040A02060702" pitchFamily="82" charset="0"/>
            </a:endParaRPr>
          </a:p>
        </p:txBody>
      </p:sp>
      <p:sp>
        <p:nvSpPr>
          <p:cNvPr id="3" name="Content Placeholder 2"/>
          <p:cNvSpPr>
            <a:spLocks noGrp="1"/>
          </p:cNvSpPr>
          <p:nvPr>
            <p:ph idx="1"/>
          </p:nvPr>
        </p:nvSpPr>
        <p:spPr>
          <a:xfrm>
            <a:off x="613718" y="836712"/>
            <a:ext cx="7920682" cy="5868888"/>
          </a:xfrm>
        </p:spPr>
        <p:txBody>
          <a:bodyPr>
            <a:normAutofit fontScale="92500" lnSpcReduction="10000"/>
          </a:bodyPr>
          <a:lstStyle/>
          <a:p>
            <a:pPr>
              <a:lnSpc>
                <a:spcPct val="150000"/>
              </a:lnSpc>
            </a:pPr>
            <a:r>
              <a:rPr lang="en-US" sz="1800" dirty="0">
                <a:solidFill>
                  <a:srgbClr val="002060"/>
                </a:solidFill>
                <a:effectLst/>
                <a:latin typeface="Times New Roman" panose="02020603050405020304" pitchFamily="18" charset="0"/>
                <a:ea typeface="Verdana" panose="020B0604030504040204" pitchFamily="34" charset="0"/>
                <a:cs typeface="Times New Roman" panose="02020603050405020304" pitchFamily="18" charset="0"/>
              </a:rPr>
              <a:t>VOICE ASSISTANT is a DESKTOP APPLICATION  developed using PYTHON PROGRAMMING LANGUAGE AND ALSO USED  </a:t>
            </a:r>
            <a:r>
              <a:rPr lang="en-US" sz="1800" b="1" dirty="0">
                <a:solidFill>
                  <a:srgbClr val="002060"/>
                </a:solidFill>
                <a:effectLst/>
                <a:latin typeface="Times New Roman" panose="02020603050405020304" pitchFamily="18" charset="0"/>
                <a:ea typeface="Verdana" panose="020B0604030504040204" pitchFamily="34" charset="0"/>
                <a:cs typeface="Times New Roman" panose="02020603050405020304" pitchFamily="18" charset="0"/>
              </a:rPr>
              <a:t>NEURAL NETWORK FOR TRAINING THE DATA</a:t>
            </a:r>
            <a:r>
              <a:rPr lang="en-US" sz="1800" dirty="0">
                <a:solidFill>
                  <a:srgbClr val="002060"/>
                </a:solidFill>
                <a:effectLst/>
                <a:latin typeface="Times New Roman" panose="02020603050405020304" pitchFamily="18" charset="0"/>
                <a:ea typeface="Verdana" panose="020B0604030504040204" pitchFamily="34" charset="0"/>
                <a:cs typeface="Times New Roman" panose="02020603050405020304" pitchFamily="18" charset="0"/>
              </a:rPr>
              <a:t>. this project is based on the concept of automate our system and control the system by giving voice command. The user can simply install the exe file  of the application and use. User can open the application and click to the start button and give command to control the system or do anything by giving voice command.  For using this application user need to install this application. And they can use the application. By using NEURAL NETWORK here I have trained the model for text data, this text data contains lots of user input patterns and responses correspondence to that user input. So the neural network enables our model to accept various input pattern and give exact output for that input. We have lots of file to operate our assistant that contain many function and method. Here we have created brain module where we implement neural network architecture model. Also we have created train module from where we train our model with text datasets. Here we also use GUI for better interaction with users.</a:t>
            </a:r>
          </a:p>
          <a:p>
            <a:pPr>
              <a:lnSpc>
                <a:spcPct val="150000"/>
              </a:lnSpc>
            </a:pPr>
            <a:endParaRPr lang="en-US" dirty="0">
              <a:solidFill>
                <a:srgbClr val="002060"/>
              </a:solidFill>
              <a:latin typeface="+mj-lt"/>
              <a:ea typeface="Verdana" panose="020B0604030504040204" pitchFamily="34" charset="0"/>
            </a:endParaRPr>
          </a:p>
        </p:txBody>
      </p:sp>
    </p:spTree>
  </p:cSld>
  <p:clrMapOvr>
    <a:masterClrMapping/>
  </p:clrMapOvr>
  <p:transition spd="slow" advClick="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u="sng" dirty="0">
                <a:solidFill>
                  <a:srgbClr val="C00000"/>
                </a:solidFill>
                <a:latin typeface="Algerian" panose="04020705040A02060702" pitchFamily="82" charset="0"/>
              </a:rPr>
              <a:t>OBJECTIVE AND OVERVIEWS</a:t>
            </a:r>
            <a:endParaRPr lang="en-US" sz="3200" u="sng" dirty="0">
              <a:solidFill>
                <a:srgbClr val="C00000"/>
              </a:solidFill>
              <a:latin typeface="Algerian" panose="04020705040A02060702" pitchFamily="82" charset="0"/>
            </a:endParaRPr>
          </a:p>
        </p:txBody>
      </p:sp>
      <p:sp>
        <p:nvSpPr>
          <p:cNvPr id="3" name="Content Placeholder 2"/>
          <p:cNvSpPr>
            <a:spLocks noGrp="1"/>
          </p:cNvSpPr>
          <p:nvPr>
            <p:ph idx="1"/>
          </p:nvPr>
        </p:nvSpPr>
        <p:spPr>
          <a:xfrm>
            <a:off x="609599" y="1484784"/>
            <a:ext cx="7696201" cy="4896544"/>
          </a:xfrm>
        </p:spPr>
        <p:txBody>
          <a:bodyPr>
            <a:noAutofit/>
          </a:bodyPr>
          <a:lstStyle/>
          <a:p>
            <a:pPr algn="just">
              <a:lnSpc>
                <a:spcPct val="150000"/>
              </a:lnSpc>
            </a:pPr>
            <a:r>
              <a:rPr lang="en-US" sz="18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The main objective of this application is to reduce the efforts and time to work on the system. By using this application we can control the whole system and another application </a:t>
            </a:r>
          </a:p>
          <a:p>
            <a:pPr algn="just">
              <a:lnSpc>
                <a:spcPct val="150000"/>
              </a:lnSpc>
            </a:pPr>
            <a:r>
              <a:rPr lang="en-US" sz="18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By giving single voice command. Its reduce the effort to manually open the application of the system and also reduce the time. We can do all these task while doing anything by giving voice command and get information. We can also use this software in robotics that ease lots of hard work in various field.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600" b="1" dirty="0">
              <a:solidFill>
                <a:srgbClr val="002060"/>
              </a:solidFill>
              <a:latin typeface="Aparajita" panose="02020603050405020304" pitchFamily="18" charset="0"/>
              <a:cs typeface="Aparajita"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85728"/>
            <a:ext cx="8229600" cy="1143000"/>
          </a:xfrm>
        </p:spPr>
        <p:txBody>
          <a:bodyPr>
            <a:noAutofit/>
          </a:bodyPr>
          <a:lstStyle/>
          <a:p>
            <a:pPr algn="ctr"/>
            <a:r>
              <a:rPr lang="en-IN" sz="3600" u="sng" dirty="0">
                <a:solidFill>
                  <a:srgbClr val="C00000"/>
                </a:solidFill>
                <a:latin typeface="Algerian" panose="04020705040A02060702" pitchFamily="82" charset="0"/>
              </a:rPr>
              <a:t>PROGRAMMINNG  LANGUAGE  USED </a:t>
            </a:r>
            <a:br>
              <a:rPr lang="en-IN" sz="2800" u="sng" dirty="0">
                <a:solidFill>
                  <a:srgbClr val="C00000"/>
                </a:solidFill>
                <a:latin typeface="Agency FB" panose="020B0503020202020204" pitchFamily="34" charset="0"/>
              </a:rPr>
            </a:br>
            <a:endParaRPr lang="en-US" sz="3200" b="1" u="sng" dirty="0">
              <a:solidFill>
                <a:srgbClr val="C00000"/>
              </a:solidFill>
            </a:endParaRPr>
          </a:p>
        </p:txBody>
      </p:sp>
      <p:sp>
        <p:nvSpPr>
          <p:cNvPr id="3" name="Content Placeholder 2"/>
          <p:cNvSpPr>
            <a:spLocks noGrp="1"/>
          </p:cNvSpPr>
          <p:nvPr>
            <p:ph idx="1"/>
          </p:nvPr>
        </p:nvSpPr>
        <p:spPr>
          <a:xfrm>
            <a:off x="428596" y="1268760"/>
            <a:ext cx="6663684" cy="5303512"/>
          </a:xfrm>
        </p:spPr>
        <p:txBody>
          <a:bodyPr>
            <a:normAutofit/>
          </a:bodyPr>
          <a:lstStyle/>
          <a:p>
            <a:pPr>
              <a:buNone/>
            </a:pPr>
            <a:r>
              <a:rPr lang="en-IN" sz="2400" dirty="0">
                <a:solidFill>
                  <a:srgbClr val="002060"/>
                </a:solidFill>
                <a:latin typeface="Aparajita" panose="02020603050405020304" pitchFamily="18" charset="0"/>
                <a:cs typeface="Aparajita" panose="02020603050405020304" pitchFamily="18" charset="0"/>
              </a:rPr>
              <a:t> </a:t>
            </a:r>
            <a:r>
              <a:rPr lang="en-IN" sz="2000" dirty="0">
                <a:solidFill>
                  <a:srgbClr val="002060"/>
                </a:solidFill>
                <a:latin typeface="+mj-lt"/>
                <a:ea typeface="Verdana" panose="020B0604030504040204" pitchFamily="34" charset="0"/>
                <a:cs typeface="Aparajita" panose="02020603050405020304" pitchFamily="18" charset="0"/>
              </a:rPr>
              <a:t>the voice assistant application has made in python</a:t>
            </a:r>
            <a:r>
              <a:rPr lang="en-IN" dirty="0">
                <a:solidFill>
                  <a:srgbClr val="002060"/>
                </a:solidFill>
                <a:latin typeface="+mj-lt"/>
                <a:ea typeface="Verdana" panose="020B0604030504040204" pitchFamily="34" charset="0"/>
                <a:cs typeface="Aparajita" panose="02020603050405020304" pitchFamily="18" charset="0"/>
              </a:rPr>
              <a:t>  </a:t>
            </a:r>
            <a:endParaRPr lang="en-IN" b="1" dirty="0">
              <a:solidFill>
                <a:srgbClr val="002060"/>
              </a:solidFill>
              <a:latin typeface="+mj-lt"/>
              <a:cs typeface="Aparajita" panose="02020603050405020304" pitchFamily="18" charset="0"/>
            </a:endParaRPr>
          </a:p>
          <a:p>
            <a:pPr>
              <a:buNone/>
            </a:pPr>
            <a:r>
              <a:rPr lang="en-IN" dirty="0">
                <a:solidFill>
                  <a:srgbClr val="002060"/>
                </a:solidFill>
                <a:latin typeface="+mj-lt"/>
                <a:ea typeface="Verdana" panose="020B0604030504040204" pitchFamily="34" charset="0"/>
                <a:cs typeface="Aparajita" panose="02020603050405020304" pitchFamily="18" charset="0"/>
              </a:rPr>
              <a:t>FEATURES  OF  PYTHON</a:t>
            </a:r>
          </a:p>
          <a:p>
            <a:pPr>
              <a:buFont typeface="Wingdings" pitchFamily="2" charset="2"/>
              <a:buChar char="Ø"/>
            </a:pPr>
            <a:r>
              <a:rPr lang="en-IN" dirty="0">
                <a:solidFill>
                  <a:srgbClr val="002060"/>
                </a:solidFill>
                <a:latin typeface="+mj-lt"/>
                <a:ea typeface="Verdana" panose="020B0604030504040204" pitchFamily="34" charset="0"/>
                <a:cs typeface="Aparajita" panose="02020603050405020304" pitchFamily="18" charset="0"/>
              </a:rPr>
              <a:t>Simple and faster.</a:t>
            </a:r>
          </a:p>
          <a:p>
            <a:pPr>
              <a:buFont typeface="Wingdings" pitchFamily="2" charset="2"/>
              <a:buChar char="Ø"/>
            </a:pPr>
            <a:r>
              <a:rPr lang="en-IN" dirty="0">
                <a:solidFill>
                  <a:srgbClr val="002060"/>
                </a:solidFill>
                <a:latin typeface="+mj-lt"/>
                <a:ea typeface="Verdana" panose="020B0604030504040204" pitchFamily="34" charset="0"/>
                <a:cs typeface="Aparajita" panose="02020603050405020304" pitchFamily="18" charset="0"/>
              </a:rPr>
              <a:t>Open source, case sensitive, platform independent.</a:t>
            </a:r>
          </a:p>
          <a:p>
            <a:pPr>
              <a:buFont typeface="Wingdings" pitchFamily="2" charset="2"/>
              <a:buChar char="Ø"/>
            </a:pPr>
            <a:r>
              <a:rPr lang="en-IN" dirty="0">
                <a:solidFill>
                  <a:srgbClr val="002060"/>
                </a:solidFill>
                <a:latin typeface="+mj-lt"/>
                <a:ea typeface="Verdana" panose="020B0604030504040204" pitchFamily="34" charset="0"/>
                <a:cs typeface="Aparajita" panose="02020603050405020304" pitchFamily="18" charset="0"/>
              </a:rPr>
              <a:t>Flexibility, security, very efficient.</a:t>
            </a:r>
          </a:p>
          <a:p>
            <a:pPr>
              <a:buFont typeface="Wingdings" pitchFamily="2" charset="2"/>
              <a:buChar char="Ø"/>
            </a:pPr>
            <a:r>
              <a:rPr lang="en-IN" dirty="0">
                <a:solidFill>
                  <a:srgbClr val="002060"/>
                </a:solidFill>
                <a:latin typeface="+mj-lt"/>
                <a:ea typeface="Verdana" panose="020B0604030504040204" pitchFamily="34" charset="0"/>
                <a:cs typeface="Aparajita" panose="02020603050405020304" pitchFamily="18" charset="0"/>
              </a:rPr>
              <a:t>Flexible data access, real time access monitoring</a:t>
            </a:r>
          </a:p>
          <a:p>
            <a:pPr>
              <a:buFont typeface="Wingdings" pitchFamily="2" charset="2"/>
              <a:buChar char="Ø"/>
            </a:pPr>
            <a:r>
              <a:rPr lang="en-IN" dirty="0">
                <a:solidFill>
                  <a:srgbClr val="002060"/>
                </a:solidFill>
                <a:latin typeface="+mj-lt"/>
                <a:ea typeface="Verdana" panose="020B0604030504040204" pitchFamily="34" charset="0"/>
                <a:cs typeface="Aparajita" panose="02020603050405020304" pitchFamily="18" charset="0"/>
              </a:rPr>
              <a:t>Quick development.</a:t>
            </a:r>
          </a:p>
          <a:p>
            <a:pPr>
              <a:buFont typeface="Wingdings" pitchFamily="2" charset="2"/>
              <a:buChar char="Ø"/>
            </a:pPr>
            <a:r>
              <a:rPr lang="en-IN" dirty="0">
                <a:solidFill>
                  <a:srgbClr val="002060"/>
                </a:solidFill>
                <a:latin typeface="+mj-lt"/>
                <a:ea typeface="Verdana" panose="020B0604030504040204" pitchFamily="34" charset="0"/>
                <a:cs typeface="Aparajita" panose="02020603050405020304" pitchFamily="18" charset="0"/>
              </a:rPr>
              <a:t>Quick error detection and correction.</a:t>
            </a:r>
          </a:p>
          <a:p>
            <a:pPr>
              <a:buFont typeface="Wingdings" pitchFamily="2" charset="2"/>
              <a:buChar char="Ø"/>
            </a:pPr>
            <a:r>
              <a:rPr lang="en-IN" dirty="0">
                <a:solidFill>
                  <a:srgbClr val="002060"/>
                </a:solidFill>
                <a:latin typeface="+mj-lt"/>
                <a:ea typeface="Verdana" panose="020B0604030504040204" pitchFamily="34" charset="0"/>
                <a:cs typeface="Aparajita" panose="02020603050405020304" pitchFamily="18" charset="0"/>
              </a:rPr>
              <a:t>Loosely typed language</a:t>
            </a:r>
            <a:r>
              <a:rPr lang="en-IN" b="1" dirty="0">
                <a:solidFill>
                  <a:srgbClr val="002060"/>
                </a:solidFill>
                <a:latin typeface="+mj-lt"/>
                <a:cs typeface="Aparajita" panose="02020603050405020304" pitchFamily="18" charset="0"/>
              </a:rPr>
              <a:t>.</a:t>
            </a:r>
            <a:endParaRPr lang="en-IN" dirty="0">
              <a:solidFill>
                <a:srgbClr val="002060"/>
              </a:solidFill>
              <a:latin typeface="+mj-lt"/>
              <a:ea typeface="Verdana" panose="020B0604030504040204" pitchFamily="34" charset="0"/>
              <a:cs typeface="Aparajita" panose="02020603050405020304" pitchFamily="18" charset="0"/>
            </a:endParaRPr>
          </a:p>
          <a:p>
            <a:pPr>
              <a:buFont typeface="Wingdings" pitchFamily="2" charset="2"/>
              <a:buChar char="Ø"/>
            </a:pPr>
            <a:r>
              <a:rPr lang="en-IN" dirty="0">
                <a:solidFill>
                  <a:srgbClr val="002060"/>
                </a:solidFill>
                <a:latin typeface="+mj-lt"/>
                <a:ea typeface="Verdana" panose="020B0604030504040204" pitchFamily="34" charset="0"/>
                <a:cs typeface="Aparajita" panose="02020603050405020304" pitchFamily="18" charset="0"/>
              </a:rPr>
              <a:t>Various module that is important for machine learning</a:t>
            </a:r>
          </a:p>
          <a:p>
            <a:pPr>
              <a:buFont typeface="Wingdings" pitchFamily="2" charset="2"/>
              <a:buChar char="Ø"/>
            </a:pPr>
            <a:r>
              <a:rPr lang="en-IN" dirty="0">
                <a:solidFill>
                  <a:srgbClr val="002060"/>
                </a:solidFill>
                <a:latin typeface="+mj-lt"/>
                <a:ea typeface="Verdana" panose="020B0604030504040204" pitchFamily="34" charset="0"/>
                <a:cs typeface="Aparajita" panose="02020603050405020304" pitchFamily="18" charset="0"/>
              </a:rPr>
              <a:t>Flutter provide awesome </a:t>
            </a:r>
            <a:r>
              <a:rPr lang="en-IN" dirty="0" err="1">
                <a:solidFill>
                  <a:srgbClr val="002060"/>
                </a:solidFill>
                <a:latin typeface="+mj-lt"/>
                <a:ea typeface="Verdana" panose="020B0604030504040204" pitchFamily="34" charset="0"/>
                <a:cs typeface="Aparajita" panose="02020603050405020304" pitchFamily="18" charset="0"/>
              </a:rPr>
              <a:t>gui</a:t>
            </a:r>
            <a:r>
              <a:rPr lang="en-IN" dirty="0">
                <a:solidFill>
                  <a:srgbClr val="002060"/>
                </a:solidFill>
                <a:latin typeface="+mj-lt"/>
                <a:ea typeface="Verdana" panose="020B0604030504040204" pitchFamily="34" charset="0"/>
                <a:cs typeface="Aparajita" panose="02020603050405020304" pitchFamily="18" charset="0"/>
              </a:rPr>
              <a:t> for android application</a:t>
            </a:r>
            <a:endParaRPr lang="en-IN" dirty="0">
              <a:solidFill>
                <a:srgbClr val="002060"/>
              </a:solidFill>
              <a:latin typeface="+mj-lt"/>
              <a:cs typeface="Aparajita" panose="02020603050405020304" pitchFamily="18" charset="0"/>
            </a:endParaRPr>
          </a:p>
          <a:p>
            <a:pPr>
              <a:buFont typeface="Wingdings" pitchFamily="2" charset="2"/>
              <a:buChar char="Ø"/>
            </a:pPr>
            <a:endParaRPr lang="en-US" sz="2000" dirty="0">
              <a:solidFill>
                <a:srgbClr val="002060"/>
              </a:solidFill>
            </a:endParaRPr>
          </a:p>
        </p:txBody>
      </p:sp>
    </p:spTree>
  </p:cSld>
  <p:clrMapOvr>
    <a:masterClrMapping/>
  </p:clrMapOvr>
  <p:transition spd="slow" advClick="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260648"/>
            <a:ext cx="6347713" cy="653752"/>
          </a:xfrm>
        </p:spPr>
        <p:txBody>
          <a:bodyPr/>
          <a:lstStyle/>
          <a:p>
            <a:r>
              <a:rPr lang="en-IN" dirty="0">
                <a:solidFill>
                  <a:srgbClr val="C00000"/>
                </a:solidFill>
                <a:latin typeface="Algerian" panose="04020705040A02060702" pitchFamily="82" charset="0"/>
              </a:rPr>
              <a:t>SOFTWARE AND HARDWARE</a:t>
            </a:r>
            <a:endParaRPr lang="en-US" dirty="0">
              <a:solidFill>
                <a:srgbClr val="C00000"/>
              </a:solidFill>
              <a:latin typeface="Algerian" panose="04020705040A02060702" pitchFamily="82" charset="0"/>
            </a:endParaRPr>
          </a:p>
        </p:txBody>
      </p:sp>
      <p:sp>
        <p:nvSpPr>
          <p:cNvPr id="3" name="Content Placeholder 2"/>
          <p:cNvSpPr>
            <a:spLocks noGrp="1"/>
          </p:cNvSpPr>
          <p:nvPr>
            <p:ph idx="1"/>
          </p:nvPr>
        </p:nvSpPr>
        <p:spPr>
          <a:xfrm>
            <a:off x="228600" y="912341"/>
            <a:ext cx="8439472" cy="5564659"/>
          </a:xfrm>
        </p:spPr>
        <p:txBody>
          <a:bodyPr>
            <a:normAutofit fontScale="25000" lnSpcReduction="20000"/>
          </a:bodyPr>
          <a:lstStyle/>
          <a:p>
            <a:pPr marL="0" indent="0" algn="l">
              <a:lnSpc>
                <a:spcPct val="150000"/>
              </a:lnSpc>
              <a:buNone/>
            </a:pPr>
            <a:r>
              <a:rPr lang="en-US" sz="7200" dirty="0">
                <a:solidFill>
                  <a:srgbClr val="002060"/>
                </a:solidFill>
                <a:latin typeface="+mj-lt"/>
                <a:ea typeface="Verdana" panose="020B0604030504040204" pitchFamily="34" charset="0"/>
                <a:cs typeface="Times New Roman" panose="02020603050405020304" pitchFamily="18" charset="0"/>
              </a:rPr>
              <a:t>HARDWARE REQUIREMENT</a:t>
            </a:r>
            <a:endParaRPr lang="en-US" sz="7200" dirty="0">
              <a:solidFill>
                <a:srgbClr val="002060"/>
              </a:solidFill>
              <a:effectLst/>
              <a:latin typeface="+mj-lt"/>
              <a:ea typeface="Verdana" panose="020B0604030504040204" pitchFamily="34" charset="0"/>
              <a:cs typeface="Times New Roman" panose="02020603050405020304" pitchFamily="18" charset="0"/>
            </a:endParaRPr>
          </a:p>
          <a:p>
            <a:pPr algn="l">
              <a:lnSpc>
                <a:spcPct val="150000"/>
              </a:lnSpc>
            </a:pPr>
            <a:r>
              <a:rPr lang="en-US" sz="7200" dirty="0">
                <a:solidFill>
                  <a:srgbClr val="002060"/>
                </a:solidFill>
                <a:effectLst/>
                <a:latin typeface="+mj-lt"/>
                <a:ea typeface="Verdana" panose="020B0604030504040204" pitchFamily="34" charset="0"/>
                <a:cs typeface="Times New Roman" panose="02020603050405020304" pitchFamily="18" charset="0"/>
              </a:rPr>
              <a:t>Processor        -  1.9 gigahertz (GHz) x86- or x64-bit dual core processor with SSE2  instruction set</a:t>
            </a:r>
          </a:p>
          <a:p>
            <a:pPr algn="l">
              <a:lnSpc>
                <a:spcPct val="150000"/>
              </a:lnSpc>
            </a:pPr>
            <a:r>
              <a:rPr lang="en-US" sz="7200" dirty="0">
                <a:solidFill>
                  <a:srgbClr val="002060"/>
                </a:solidFill>
                <a:effectLst/>
                <a:latin typeface="+mj-lt"/>
                <a:ea typeface="Verdana" panose="020B0604030504040204" pitchFamily="34" charset="0"/>
                <a:cs typeface="Times New Roman" panose="02020603050405020304" pitchFamily="18" charset="0"/>
              </a:rPr>
              <a:t>Hard Disk       - 1 GB</a:t>
            </a:r>
          </a:p>
          <a:p>
            <a:pPr algn="l">
              <a:lnSpc>
                <a:spcPct val="150000"/>
              </a:lnSpc>
            </a:pPr>
            <a:r>
              <a:rPr lang="en-US" sz="7200" dirty="0">
                <a:solidFill>
                  <a:srgbClr val="002060"/>
                </a:solidFill>
                <a:effectLst/>
                <a:latin typeface="+mj-lt"/>
                <a:ea typeface="Verdana" panose="020B0604030504040204" pitchFamily="34" charset="0"/>
                <a:cs typeface="Times New Roman" panose="02020603050405020304" pitchFamily="18" charset="0"/>
              </a:rPr>
              <a:t>Main Memory - 500 MB RAM</a:t>
            </a:r>
          </a:p>
          <a:p>
            <a:pPr algn="l">
              <a:lnSpc>
                <a:spcPct val="150000"/>
              </a:lnSpc>
            </a:pPr>
            <a:r>
              <a:rPr lang="en-US" sz="7200" dirty="0">
                <a:solidFill>
                  <a:srgbClr val="002060"/>
                </a:solidFill>
                <a:effectLst/>
                <a:latin typeface="+mj-lt"/>
                <a:ea typeface="Verdana" panose="020B0604030504040204" pitchFamily="34" charset="0"/>
                <a:cs typeface="Times New Roman" panose="02020603050405020304" pitchFamily="18" charset="0"/>
              </a:rPr>
              <a:t>Display Type    -Super VGA with a resolution of 1024 x 768</a:t>
            </a:r>
          </a:p>
          <a:p>
            <a:pPr marL="0" indent="0" algn="l">
              <a:lnSpc>
                <a:spcPct val="150000"/>
              </a:lnSpc>
              <a:buNone/>
            </a:pPr>
            <a:r>
              <a:rPr lang="en-US" sz="7200" dirty="0">
                <a:solidFill>
                  <a:srgbClr val="002060"/>
                </a:solidFill>
                <a:effectLst/>
                <a:latin typeface="+mj-lt"/>
                <a:ea typeface="Verdana" panose="020B0604030504040204" pitchFamily="34" charset="0"/>
                <a:cs typeface="Times New Roman" panose="02020603050405020304" pitchFamily="18" charset="0"/>
              </a:rPr>
              <a:t>SOFTWARE REQUIREMENT</a:t>
            </a:r>
          </a:p>
          <a:p>
            <a:pPr algn="l">
              <a:lnSpc>
                <a:spcPct val="150000"/>
              </a:lnSpc>
            </a:pPr>
            <a:r>
              <a:rPr lang="en-US" sz="7200" dirty="0">
                <a:solidFill>
                  <a:srgbClr val="002060"/>
                </a:solidFill>
                <a:effectLst/>
                <a:latin typeface="+mj-lt"/>
                <a:ea typeface="Verdana" panose="020B0604030504040204" pitchFamily="34" charset="0"/>
                <a:cs typeface="Times New Roman" panose="02020603050405020304" pitchFamily="18" charset="0"/>
              </a:rPr>
              <a:t>•	Exe file of the application </a:t>
            </a:r>
          </a:p>
          <a:p>
            <a:pPr algn="l">
              <a:lnSpc>
                <a:spcPct val="150000"/>
              </a:lnSpc>
            </a:pPr>
            <a:r>
              <a:rPr lang="en-US" sz="7200" dirty="0">
                <a:solidFill>
                  <a:srgbClr val="002060"/>
                </a:solidFill>
                <a:effectLst/>
                <a:latin typeface="+mj-lt"/>
                <a:ea typeface="Verdana" panose="020B0604030504040204" pitchFamily="34" charset="0"/>
                <a:cs typeface="Times New Roman" panose="02020603050405020304" pitchFamily="18" charset="0"/>
              </a:rPr>
              <a:t>•	Installed window operating system to use this application</a:t>
            </a:r>
          </a:p>
          <a:p>
            <a:pPr algn="l">
              <a:lnSpc>
                <a:spcPct val="150000"/>
              </a:lnSpc>
            </a:pPr>
            <a:r>
              <a:rPr lang="en-US" sz="7200" dirty="0">
                <a:solidFill>
                  <a:srgbClr val="002060"/>
                </a:solidFill>
                <a:effectLst/>
                <a:latin typeface="+mj-lt"/>
                <a:ea typeface="Verdana" panose="020B0604030504040204" pitchFamily="34" charset="0"/>
                <a:cs typeface="Times New Roman" panose="02020603050405020304" pitchFamily="18" charset="0"/>
              </a:rPr>
              <a:t>•	Browser to get information</a:t>
            </a:r>
          </a:p>
          <a:p>
            <a:pPr algn="l">
              <a:lnSpc>
                <a:spcPct val="150000"/>
              </a:lnSpc>
            </a:pPr>
            <a:r>
              <a:rPr lang="en-US" sz="7200" dirty="0">
                <a:solidFill>
                  <a:srgbClr val="002060"/>
                </a:solidFill>
                <a:effectLst/>
                <a:latin typeface="+mj-lt"/>
                <a:ea typeface="Verdana" panose="020B0604030504040204" pitchFamily="34" charset="0"/>
                <a:cs typeface="Times New Roman" panose="02020603050405020304" pitchFamily="18" charset="0"/>
              </a:rPr>
              <a:t>•	If user does not have exe file, than user need of python software and any ide to access and run the file.</a:t>
            </a:r>
          </a:p>
          <a:p>
            <a:pPr algn="l">
              <a:lnSpc>
                <a:spcPct val="150000"/>
              </a:lnSpc>
            </a:pPr>
            <a:endParaRPr lang="en-US" sz="6800" dirty="0">
              <a:effectLst/>
              <a:latin typeface="Arial" panose="020B0604020202020204" pitchFamily="34" charset="0"/>
              <a:ea typeface="Calibri" panose="020F0502020204030204" pitchFamily="34" charset="0"/>
              <a:cs typeface="Times New Roman" panose="02020603050405020304" pitchFamily="18" charset="0"/>
            </a:endParaRPr>
          </a:p>
          <a:p>
            <a:pPr algn="l">
              <a:lnSpc>
                <a:spcPct val="150000"/>
              </a:lnSpc>
            </a:pPr>
            <a:r>
              <a:rPr lang="en-US" sz="6800" dirty="0">
                <a:effectLst/>
                <a:latin typeface="Arial" panose="020B0604020202020204" pitchFamily="34" charset="0"/>
                <a:ea typeface="Calibri" panose="020F0502020204030204" pitchFamily="34" charset="0"/>
                <a:cs typeface="Times New Roman" panose="02020603050405020304" pitchFamily="18" charset="0"/>
              </a:rPr>
              <a:t> </a:t>
            </a:r>
            <a:endParaRPr lang="en-US" sz="6800" dirty="0">
              <a:effectLst/>
              <a:latin typeface="Calibri" panose="020F0502020204030204" pitchFamily="34" charset="0"/>
              <a:ea typeface="Calibri" panose="020F0502020204030204" pitchFamily="34" charset="0"/>
              <a:cs typeface="Times New Roman" panose="02020603050405020304" pitchFamily="18" charset="0"/>
            </a:endParaRPr>
          </a:p>
          <a:p>
            <a:pPr marL="137160" indent="0">
              <a:buNone/>
            </a:pPr>
            <a:endParaRPr lang="en-IN" b="1" dirty="0">
              <a:solidFill>
                <a:srgbClr val="002060"/>
              </a:solidFill>
            </a:endParaRPr>
          </a:p>
          <a:p>
            <a:pPr marL="651510" indent="-514350">
              <a:buNone/>
            </a:pPr>
            <a:r>
              <a:rPr lang="en-IN" b="1" dirty="0">
                <a:solidFill>
                  <a:srgbClr val="002060"/>
                </a:solidFill>
              </a:rPr>
              <a:t>         </a:t>
            </a:r>
            <a:endParaRPr lang="en-US" b="1"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100" advClick="0">
        <p:cut/>
      </p:transition>
    </mc:Choice>
    <mc:Fallback xmlns="">
      <p:transition advClick="0">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7" y="260648"/>
            <a:ext cx="6561776" cy="806152"/>
          </a:xfrm>
        </p:spPr>
        <p:txBody>
          <a:bodyPr/>
          <a:lstStyle/>
          <a:p>
            <a:r>
              <a:rPr lang="en-IN" u="sng" dirty="0">
                <a:solidFill>
                  <a:srgbClr val="C00000"/>
                </a:solidFill>
                <a:latin typeface="Algerian" panose="04020705040A02060702" pitchFamily="82" charset="0"/>
              </a:rPr>
              <a:t>DATA FLOW DIAGRAM</a:t>
            </a:r>
            <a:endParaRPr lang="en-US" u="sng" dirty="0">
              <a:solidFill>
                <a:srgbClr val="C00000"/>
              </a:solidFill>
              <a:latin typeface="Algerian" panose="04020705040A02060702" pitchFamily="82" charset="0"/>
            </a:endParaRPr>
          </a:p>
        </p:txBody>
      </p:sp>
      <p:sp>
        <p:nvSpPr>
          <p:cNvPr id="3" name="Content Placeholder 2"/>
          <p:cNvSpPr>
            <a:spLocks noGrp="1"/>
          </p:cNvSpPr>
          <p:nvPr>
            <p:ph idx="1"/>
          </p:nvPr>
        </p:nvSpPr>
        <p:spPr/>
        <p:txBody>
          <a:bodyPr/>
          <a:lstStyle/>
          <a:p>
            <a:r>
              <a:rPr lang="en-IN" dirty="0"/>
              <a:t> </a:t>
            </a:r>
            <a:endParaRPr lang="en-US" dirty="0"/>
          </a:p>
        </p:txBody>
      </p:sp>
      <p:sp>
        <p:nvSpPr>
          <p:cNvPr id="5" name="Rectangle 2">
            <a:extLst>
              <a:ext uri="{FF2B5EF4-FFF2-40B4-BE49-F238E27FC236}">
                <a16:creationId xmlns:a16="http://schemas.microsoft.com/office/drawing/2014/main" id="{EF330EF7-27C6-9E8C-541C-672A759C4C6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i-IN"/>
          </a:p>
        </p:txBody>
      </p:sp>
      <p:graphicFrame>
        <p:nvGraphicFramePr>
          <p:cNvPr id="6" name="Object 5">
            <a:extLst>
              <a:ext uri="{FF2B5EF4-FFF2-40B4-BE49-F238E27FC236}">
                <a16:creationId xmlns:a16="http://schemas.microsoft.com/office/drawing/2014/main" id="{5C2C091C-FF41-3395-9A33-B5CCCD87D1B7}"/>
              </a:ext>
            </a:extLst>
          </p:cNvPr>
          <p:cNvGraphicFramePr>
            <a:graphicFrameLocks noChangeAspect="1"/>
          </p:cNvGraphicFramePr>
          <p:nvPr>
            <p:extLst>
              <p:ext uri="{D42A27DB-BD31-4B8C-83A1-F6EECF244321}">
                <p14:modId xmlns:p14="http://schemas.microsoft.com/office/powerpoint/2010/main" val="234459239"/>
              </p:ext>
            </p:extLst>
          </p:nvPr>
        </p:nvGraphicFramePr>
        <p:xfrm>
          <a:off x="412264" y="1334881"/>
          <a:ext cx="8122137" cy="5295680"/>
        </p:xfrm>
        <a:graphic>
          <a:graphicData uri="http://schemas.openxmlformats.org/presentationml/2006/ole">
            <mc:AlternateContent xmlns:mc="http://schemas.openxmlformats.org/markup-compatibility/2006">
              <mc:Choice xmlns:v="urn:schemas-microsoft-com:vml" Requires="v">
                <p:oleObj name="Bitmap Image" r:id="rId2" imgW="8733277" imgH="5700254" progId="Paint.Picture.1">
                  <p:embed/>
                </p:oleObj>
              </mc:Choice>
              <mc:Fallback>
                <p:oleObj name="Bitmap Image" r:id="rId2" imgW="8733277" imgH="5700254" progId="Paint.Picture.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264" y="1334881"/>
                        <a:ext cx="8122137" cy="5295680"/>
                      </a:xfrm>
                      <a:prstGeom prst="rect">
                        <a:avLst/>
                      </a:prstGeom>
                      <a:noFill/>
                    </p:spPr>
                  </p:pic>
                </p:oleObj>
              </mc:Fallback>
            </mc:AlternateContent>
          </a:graphicData>
        </a:graphic>
      </p:graphicFrame>
    </p:spTree>
  </p:cSld>
  <p:clrMapOvr>
    <a:masterClrMapping/>
  </p:clrMapOvr>
  <p:transition spd="slow" advClick="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8A993-0736-6020-2CA8-5FEC98176AE8}"/>
              </a:ext>
            </a:extLst>
          </p:cNvPr>
          <p:cNvSpPr>
            <a:spLocks noGrp="1"/>
          </p:cNvSpPr>
          <p:nvPr>
            <p:ph type="title"/>
          </p:nvPr>
        </p:nvSpPr>
        <p:spPr>
          <a:xfrm>
            <a:off x="583579" y="304800"/>
            <a:ext cx="7798421" cy="762000"/>
          </a:xfrm>
        </p:spPr>
        <p:txBody>
          <a:bodyPr>
            <a:normAutofit/>
          </a:bodyPr>
          <a:lstStyle/>
          <a:p>
            <a:r>
              <a:rPr lang="en-US" sz="2800" dirty="0">
                <a:solidFill>
                  <a:srgbClr val="C00000"/>
                </a:solidFill>
                <a:latin typeface="Algerian" panose="04020705040A02060702" pitchFamily="82" charset="0"/>
              </a:rPr>
              <a:t>DATA FLOW DIAGRAM MODEL TRAINING</a:t>
            </a:r>
            <a:endParaRPr lang="hi-IN" sz="2800" dirty="0">
              <a:solidFill>
                <a:srgbClr val="C00000"/>
              </a:solidFill>
              <a:latin typeface="Algerian" panose="04020705040A02060702" pitchFamily="82" charset="0"/>
            </a:endParaRPr>
          </a:p>
        </p:txBody>
      </p:sp>
      <p:sp>
        <p:nvSpPr>
          <p:cNvPr id="4" name="Rectangle 2">
            <a:extLst>
              <a:ext uri="{FF2B5EF4-FFF2-40B4-BE49-F238E27FC236}">
                <a16:creationId xmlns:a16="http://schemas.microsoft.com/office/drawing/2014/main" id="{15944566-004D-538D-C90B-A44590572C5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i-IN"/>
          </a:p>
        </p:txBody>
      </p:sp>
      <p:graphicFrame>
        <p:nvGraphicFramePr>
          <p:cNvPr id="5" name="Object 4">
            <a:extLst>
              <a:ext uri="{FF2B5EF4-FFF2-40B4-BE49-F238E27FC236}">
                <a16:creationId xmlns:a16="http://schemas.microsoft.com/office/drawing/2014/main" id="{C05EF373-F0A8-D72F-3F97-E7B433EC9735}"/>
              </a:ext>
            </a:extLst>
          </p:cNvPr>
          <p:cNvGraphicFramePr>
            <a:graphicFrameLocks noChangeAspect="1"/>
          </p:cNvGraphicFramePr>
          <p:nvPr>
            <p:extLst>
              <p:ext uri="{D42A27DB-BD31-4B8C-83A1-F6EECF244321}">
                <p14:modId xmlns:p14="http://schemas.microsoft.com/office/powerpoint/2010/main" val="3323932871"/>
              </p:ext>
            </p:extLst>
          </p:nvPr>
        </p:nvGraphicFramePr>
        <p:xfrm>
          <a:off x="838200" y="1377175"/>
          <a:ext cx="5410200" cy="3892218"/>
        </p:xfrm>
        <a:graphic>
          <a:graphicData uri="http://schemas.openxmlformats.org/presentationml/2006/ole">
            <mc:AlternateContent xmlns:mc="http://schemas.openxmlformats.org/markup-compatibility/2006">
              <mc:Choice xmlns:v="urn:schemas-microsoft-com:vml" Requires="v">
                <p:oleObj name="Bitmap Image" r:id="rId2" imgW="4046571" imgH="3970364" progId="Paint.Picture.1">
                  <p:embed/>
                </p:oleObj>
              </mc:Choice>
              <mc:Fallback>
                <p:oleObj name="Bitmap Image" r:id="rId2" imgW="4046571" imgH="3970364" progId="Paint.Picture.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77175"/>
                        <a:ext cx="5410200" cy="3892218"/>
                      </a:xfrm>
                      <a:prstGeom prst="rect">
                        <a:avLst/>
                      </a:prstGeom>
                      <a:noFill/>
                    </p:spPr>
                  </p:pic>
                </p:oleObj>
              </mc:Fallback>
            </mc:AlternateContent>
          </a:graphicData>
        </a:graphic>
      </p:graphicFrame>
    </p:spTree>
    <p:extLst>
      <p:ext uri="{BB962C8B-B14F-4D97-AF65-F5344CB8AC3E}">
        <p14:creationId xmlns:p14="http://schemas.microsoft.com/office/powerpoint/2010/main" val="242699246"/>
      </p:ext>
    </p:extLst>
  </p:cSld>
  <p:clrMapOvr>
    <a:masterClrMapping/>
  </p:clrMapOvr>
  <mc:AlternateContent xmlns:mc="http://schemas.openxmlformats.org/markup-compatibility/2006" xmlns:p14="http://schemas.microsoft.com/office/powerpoint/2010/main">
    <mc:Choice Requires="p14">
      <p:transition p14:dur="10" advClick="0">
        <p:push dir="u"/>
      </p:transition>
    </mc:Choice>
    <mc:Fallback xmlns="">
      <p:transition advClick="0">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9" y="188640"/>
            <a:ext cx="6633784" cy="878160"/>
          </a:xfrm>
        </p:spPr>
        <p:txBody>
          <a:bodyPr>
            <a:normAutofit fontScale="90000"/>
          </a:bodyPr>
          <a:lstStyle/>
          <a:p>
            <a:r>
              <a:rPr lang="en-IN" u="sng" dirty="0">
                <a:solidFill>
                  <a:srgbClr val="C00000"/>
                </a:solidFill>
                <a:latin typeface="Algerian" panose="04020705040A02060702" pitchFamily="82" charset="0"/>
              </a:rPr>
              <a:t>SCREENSHOTS</a:t>
            </a:r>
            <a:br>
              <a:rPr lang="en-IN" u="sng" dirty="0">
                <a:solidFill>
                  <a:srgbClr val="C00000"/>
                </a:solidFill>
                <a:latin typeface="Algerian" panose="04020705040A02060702" pitchFamily="82" charset="0"/>
              </a:rPr>
            </a:br>
            <a:r>
              <a:rPr lang="en-IN" sz="2400" b="1" u="sng" dirty="0">
                <a:solidFill>
                  <a:srgbClr val="002060"/>
                </a:solidFill>
                <a:latin typeface="Times New Roman" panose="02020603050405020304" pitchFamily="18" charset="0"/>
                <a:cs typeface="Times New Roman" panose="02020603050405020304" pitchFamily="18" charset="0"/>
              </a:rPr>
              <a:t>MODEL TRAINING- SINGLE LAYER </a:t>
            </a:r>
            <a:endParaRPr lang="en-US" sz="2400" b="1" u="sng" dirty="0">
              <a:solidFill>
                <a:srgbClr val="002060"/>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F28D091F-E901-13E9-F7C1-A1A17A2E7E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883" y="1295400"/>
            <a:ext cx="8262136"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p:wipe/>
  </p:transition>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
  <TotalTime>904</TotalTime>
  <Words>754</Words>
  <Application>Microsoft Office PowerPoint</Application>
  <PresentationFormat>On-screen Show (4:3)</PresentationFormat>
  <Paragraphs>80</Paragraphs>
  <Slides>19</Slides>
  <Notes>0</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33" baseType="lpstr">
      <vt:lpstr>Agency FB</vt:lpstr>
      <vt:lpstr>Algerian</vt:lpstr>
      <vt:lpstr>Aparajita</vt:lpstr>
      <vt:lpstr>Arial</vt:lpstr>
      <vt:lpstr>Broadway</vt:lpstr>
      <vt:lpstr>Calibri</vt:lpstr>
      <vt:lpstr>Times New Roman</vt:lpstr>
      <vt:lpstr>Trebuchet MS</vt:lpstr>
      <vt:lpstr>Verdana</vt:lpstr>
      <vt:lpstr>Wingdings</vt:lpstr>
      <vt:lpstr>Wingdings 2</vt:lpstr>
      <vt:lpstr>Wingdings 3</vt:lpstr>
      <vt:lpstr>Facet</vt:lpstr>
      <vt:lpstr>Bitmap Image</vt:lpstr>
      <vt:lpstr>GURU GHASIDAS VISHWAVIDYALAYA BILASPUR (C.G) (A CENTRAL UNIVERSITY) Dept. of Computer Science And Information Technology (CSIT) </vt:lpstr>
      <vt:lpstr>CONTENTS</vt:lpstr>
      <vt:lpstr>INTRODUCTION</vt:lpstr>
      <vt:lpstr>OBJECTIVE AND OVERVIEWS</vt:lpstr>
      <vt:lpstr>PROGRAMMINNG  LANGUAGE  USED  </vt:lpstr>
      <vt:lpstr>SOFTWARE AND HARDWARE</vt:lpstr>
      <vt:lpstr>DATA FLOW DIAGRAM</vt:lpstr>
      <vt:lpstr>DATA FLOW DIAGRAM MODEL TRAINING</vt:lpstr>
      <vt:lpstr>SCREENSHOTS MODEL TRAINING- SINGLE LAYER </vt:lpstr>
      <vt:lpstr>MODEL TRAINING- MULTILAYER NEURAL NETWORK</vt:lpstr>
      <vt:lpstr>MAIN HOME PAGE</vt:lpstr>
      <vt:lpstr>OPENING CMD</vt:lpstr>
      <vt:lpstr>OPENING GOOGLE</vt:lpstr>
      <vt:lpstr>OPENING YOUTUBE</vt:lpstr>
      <vt:lpstr>TAKE SCREENSHOT</vt:lpstr>
      <vt:lpstr>OPENING VLC PLAYER</vt:lpstr>
      <vt:lpstr>FUTURE ENHANCEMENT</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Guru Ghasidas Vishwavidyalaya Bilaspur (C.G) (A Central University) Dept. of Computer Science And Information Technology (CSIT)</dc:title>
  <dc:creator>HARIE08</dc:creator>
  <cp:lastModifiedBy>TRILOK DEWANGAN</cp:lastModifiedBy>
  <cp:revision>66</cp:revision>
  <dcterms:created xsi:type="dcterms:W3CDTF">2020-07-17T02:15:49Z</dcterms:created>
  <dcterms:modified xsi:type="dcterms:W3CDTF">2023-02-27T06:15:07Z</dcterms:modified>
</cp:coreProperties>
</file>